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700" r:id="rId4"/>
    <p:sldMasterId id="2147483714" r:id="rId5"/>
  </p:sldMasterIdLst>
  <p:notesMasterIdLst>
    <p:notesMasterId r:id="rId16"/>
  </p:notesMasterIdLst>
  <p:sldIdLst>
    <p:sldId id="263" r:id="rId6"/>
    <p:sldId id="320" r:id="rId7"/>
    <p:sldId id="317" r:id="rId8"/>
    <p:sldId id="299" r:id="rId9"/>
    <p:sldId id="315" r:id="rId10"/>
    <p:sldId id="316" r:id="rId11"/>
    <p:sldId id="322" r:id="rId12"/>
    <p:sldId id="326" r:id="rId13"/>
    <p:sldId id="327" r:id="rId14"/>
    <p:sldId id="328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6522"/>
    <a:srgbClr val="104BA0"/>
    <a:srgbClr val="285DAA"/>
    <a:srgbClr val="0C4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5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C55E1-F1AF-4FB1-A489-0E3352BE1CB0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03BFC-A48C-4CB0-8130-5272631602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836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03BFC-A48C-4CB0-8130-5272631602E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46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03BFC-A48C-4CB0-8130-5272631602E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634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03BFC-A48C-4CB0-8130-5272631602E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81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03BFC-A48C-4CB0-8130-5272631602E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193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03BFC-A48C-4CB0-8130-5272631602E7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829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03BFC-A48C-4CB0-8130-5272631602E7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829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03BFC-A48C-4CB0-8130-5272631602E7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829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03BFC-A48C-4CB0-8130-5272631602E7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829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5129F8BE-4E8B-42E3-B351-36ED8F85CF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317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2BCD04C3-96C2-43EE-BCA1-D4DF9E0BDC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253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435" y="440692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14B93598-CA68-423E-9172-991CC6388D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663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3" y="1125539"/>
            <a:ext cx="4044462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2338" y="1125539"/>
            <a:ext cx="4044462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79E211C8-AA0B-4A82-9714-560AC98B84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15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81" y="1535113"/>
            <a:ext cx="4041531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81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27D497DD-A4B2-4E6F-A62E-E029AF255A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99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B254B7F8-7478-46A6-AA7E-1FB659CD7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1756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7DCEE9E7-25AF-42DF-86F1-84EFCBA56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890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3008435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BC820D94-7D32-4C15-8440-67F8AB1A0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486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72200ABA-DA4C-494C-9C34-F15D719BE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669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4EED46E6-4E81-4797-B0EF-6DD291D074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529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1817" y="260351"/>
            <a:ext cx="2074985" cy="5865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3931" y="260351"/>
            <a:ext cx="6087208" cy="5865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6FC359C9-E7C6-4B36-A047-3CF84D0017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8254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938" y="260351"/>
            <a:ext cx="5184531" cy="5762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125539"/>
            <a:ext cx="8229600" cy="50006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425058C1-6B04-4E14-87F8-20FBFF008F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556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83942" y="260351"/>
            <a:ext cx="8302869" cy="58658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CC501A47-8E3C-4C6A-9557-E6B3E128E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6928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5129F8BE-4E8B-42E3-B351-36ED8F85CF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6608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2BCD04C3-96C2-43EE-BCA1-D4DF9E0BDC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6558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435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14B93598-CA68-423E-9172-991CC6388D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3307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2" y="1125539"/>
            <a:ext cx="4044462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2338" y="1125539"/>
            <a:ext cx="4044462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79E211C8-AA0B-4A82-9714-560AC98B84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6287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73" y="1535113"/>
            <a:ext cx="4041531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73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27D497DD-A4B2-4E6F-A62E-E029AF255A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91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B254B7F8-7478-46A6-AA7E-1FB659CD7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232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7DCEE9E7-25AF-42DF-86F1-84EFCBA56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3267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3008435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BC820D94-7D32-4C15-8440-67F8AB1A0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8852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72200ABA-DA4C-494C-9C34-F15D719BE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46605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4EED46E6-4E81-4797-B0EF-6DD291D074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8105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1817" y="260351"/>
            <a:ext cx="2074985" cy="5865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3931" y="260351"/>
            <a:ext cx="6087208" cy="5865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6FC359C9-E7C6-4B36-A047-3CF84D0017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365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933" y="260351"/>
            <a:ext cx="5184531" cy="5762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125539"/>
            <a:ext cx="8229600" cy="50006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425058C1-6B04-4E14-87F8-20FBFF008F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8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83935" y="260351"/>
            <a:ext cx="8302869" cy="58658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CC501A47-8E3C-4C6A-9557-E6B3E128E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87149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5129F8BE-4E8B-42E3-B351-36ED8F85CF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213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2BCD04C3-96C2-43EE-BCA1-D4DF9E0BDC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08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14B93598-CA68-423E-9172-991CC6388D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431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25539"/>
            <a:ext cx="4044462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2338" y="1125539"/>
            <a:ext cx="4044462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79E211C8-AA0B-4A82-9714-560AC98B84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6162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72" y="1535113"/>
            <a:ext cx="4041531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72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27D497DD-A4B2-4E6F-A62E-E029AF255A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96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B254B7F8-7478-46A6-AA7E-1FB659CD7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4430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7DCEE9E7-25AF-42DF-86F1-84EFCBA56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49986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3008435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BC820D94-7D32-4C15-8440-67F8AB1A0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2331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72200ABA-DA4C-494C-9C34-F15D719BE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9296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4EED46E6-4E81-4797-B0EF-6DD291D074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0128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1817" y="260351"/>
            <a:ext cx="2074985" cy="5865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3931" y="260351"/>
            <a:ext cx="6087208" cy="5865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6FC359C9-E7C6-4B36-A047-3CF84D0017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2618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931" y="260351"/>
            <a:ext cx="5184531" cy="5762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125539"/>
            <a:ext cx="8229600" cy="50006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425058C1-6B04-4E14-87F8-20FBFF008F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926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83931" y="260351"/>
            <a:ext cx="8302869" cy="58658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</a:t>
            </a:r>
            <a:fld id="{CC501A47-8E3C-4C6A-9557-E6B3E128E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13670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90628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144747"/>
            <a:ext cx="9143999" cy="703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7443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15470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3447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28435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8181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1916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1010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15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99251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56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6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vmlDrawing" Target="../drawings/vmlDrawing2.v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39.xml"/><Relationship Id="rId16" Type="http://schemas.openxmlformats.org/officeDocument/2006/relationships/oleObject" Target="../embeddings/oleObject3.bin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vmlDrawing" Target="../drawings/vmlDrawing3.v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0"/>
            <a:ext cx="9144000" cy="908051"/>
          </a:xfrm>
          <a:prstGeom prst="rect">
            <a:avLst/>
          </a:prstGeom>
          <a:solidFill>
            <a:srgbClr val="00239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3938" y="260351"/>
            <a:ext cx="5184531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8" rIns="91434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Заголовок страницы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25539"/>
            <a:ext cx="822960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  <a:p>
            <a:pPr lvl="1"/>
            <a:r>
              <a:rPr lang="ru-RU" altLang="ru-RU" smtClean="0"/>
              <a:t>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</a:t>
            </a:r>
          </a:p>
          <a:p>
            <a:pPr lvl="2"/>
            <a:r>
              <a:rPr lang="ru-RU" altLang="ru-RU" smtClean="0"/>
              <a:t>Список 1</a:t>
            </a:r>
          </a:p>
          <a:p>
            <a:pPr lvl="3"/>
            <a:r>
              <a:rPr lang="ru-RU" altLang="ru-RU" smtClean="0"/>
              <a:t>Список 2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209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2395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Слайд </a:t>
            </a:r>
            <a:fld id="{7DF56EA3-43C7-46F1-8E69-8FB710BE3B7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  <p:graphicFrame>
        <p:nvGraphicFramePr>
          <p:cNvPr id="2050" name="Object 20"/>
          <p:cNvGraphicFramePr>
            <a:graphicFrameLocks noChangeAspect="1"/>
          </p:cNvGraphicFramePr>
          <p:nvPr/>
        </p:nvGraphicFramePr>
        <p:xfrm>
          <a:off x="5901106" y="260349"/>
          <a:ext cx="2958611" cy="552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CorelDRAW" r:id="rId16" imgW="3912480" imgH="671760" progId="">
                  <p:embed/>
                </p:oleObj>
              </mc:Choice>
              <mc:Fallback>
                <p:oleObj name="CorelDRAW" r:id="rId16" imgW="3912480" imgH="671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1106" y="260349"/>
                        <a:ext cx="2958611" cy="5524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908054"/>
            <a:ext cx="9144000" cy="73025"/>
          </a:xfrm>
          <a:prstGeom prst="rect">
            <a:avLst/>
          </a:prstGeom>
          <a:solidFill>
            <a:srgbClr val="DA5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6381770"/>
            <a:ext cx="9144000" cy="36513"/>
          </a:xfrm>
          <a:prstGeom prst="rect">
            <a:avLst/>
          </a:prstGeom>
          <a:solidFill>
            <a:srgbClr val="DA5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240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rgbClr val="002395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533400" indent="-174625" algn="l" rtl="0" eaLnBrk="0" fontAlgn="base" hangingPunct="0">
        <a:spcBef>
          <a:spcPct val="20000"/>
        </a:spcBef>
        <a:spcAft>
          <a:spcPct val="0"/>
        </a:spcAft>
        <a:buClr>
          <a:srgbClr val="DA58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901700" indent="-188913" algn="l" rtl="0" eaLnBrk="0" fontAlgn="base" hangingPunct="0">
        <a:spcBef>
          <a:spcPct val="20000"/>
        </a:spcBef>
        <a:spcAft>
          <a:spcPct val="0"/>
        </a:spcAft>
        <a:buClr>
          <a:srgbClr val="002395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10978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0"/>
            <a:ext cx="9144000" cy="908051"/>
          </a:xfrm>
          <a:prstGeom prst="rect">
            <a:avLst/>
          </a:prstGeom>
          <a:solidFill>
            <a:srgbClr val="00239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3933" y="260351"/>
            <a:ext cx="5184531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8" rIns="91434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Заголовок страницы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25539"/>
            <a:ext cx="822960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  <a:p>
            <a:pPr lvl="1"/>
            <a:r>
              <a:rPr lang="ru-RU" altLang="ru-RU" smtClean="0"/>
              <a:t>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</a:t>
            </a:r>
          </a:p>
          <a:p>
            <a:pPr lvl="2"/>
            <a:r>
              <a:rPr lang="ru-RU" altLang="ru-RU" smtClean="0"/>
              <a:t>Список 1</a:t>
            </a:r>
          </a:p>
          <a:p>
            <a:pPr lvl="3"/>
            <a:r>
              <a:rPr lang="ru-RU" altLang="ru-RU" smtClean="0"/>
              <a:t>Список 2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94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2395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Слайд </a:t>
            </a:r>
            <a:fld id="{7DF56EA3-43C7-46F1-8E69-8FB710BE3B7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  <p:graphicFrame>
        <p:nvGraphicFramePr>
          <p:cNvPr id="2050" name="Object 20"/>
          <p:cNvGraphicFramePr>
            <a:graphicFrameLocks noChangeAspect="1"/>
          </p:cNvGraphicFramePr>
          <p:nvPr/>
        </p:nvGraphicFramePr>
        <p:xfrm>
          <a:off x="5901106" y="260349"/>
          <a:ext cx="2958611" cy="552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CorelDRAW" r:id="rId16" imgW="3912480" imgH="671760" progId="">
                  <p:embed/>
                </p:oleObj>
              </mc:Choice>
              <mc:Fallback>
                <p:oleObj name="CorelDRAW" r:id="rId16" imgW="3912480" imgH="671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1106" y="260349"/>
                        <a:ext cx="2958611" cy="5524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908054"/>
            <a:ext cx="9144000" cy="73025"/>
          </a:xfrm>
          <a:prstGeom prst="rect">
            <a:avLst/>
          </a:prstGeom>
          <a:solidFill>
            <a:srgbClr val="DA5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6381757"/>
            <a:ext cx="9144000" cy="36513"/>
          </a:xfrm>
          <a:prstGeom prst="rect">
            <a:avLst/>
          </a:prstGeom>
          <a:solidFill>
            <a:srgbClr val="DA5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29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rgbClr val="002395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533400" indent="-174625" algn="l" rtl="0" eaLnBrk="0" fontAlgn="base" hangingPunct="0">
        <a:spcBef>
          <a:spcPct val="20000"/>
        </a:spcBef>
        <a:spcAft>
          <a:spcPct val="0"/>
        </a:spcAft>
        <a:buClr>
          <a:srgbClr val="DA58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901700" indent="-188913" algn="l" rtl="0" eaLnBrk="0" fontAlgn="base" hangingPunct="0">
        <a:spcBef>
          <a:spcPct val="20000"/>
        </a:spcBef>
        <a:spcAft>
          <a:spcPct val="0"/>
        </a:spcAft>
        <a:buClr>
          <a:srgbClr val="002395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10978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0"/>
            <a:ext cx="9144000" cy="908051"/>
          </a:xfrm>
          <a:prstGeom prst="rect">
            <a:avLst/>
          </a:prstGeom>
          <a:solidFill>
            <a:srgbClr val="00239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3931" y="260351"/>
            <a:ext cx="5184531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8" rIns="91434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Заголовок страницы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25539"/>
            <a:ext cx="822960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  <a:p>
            <a:pPr lvl="1"/>
            <a:r>
              <a:rPr lang="ru-RU" altLang="ru-RU" smtClean="0"/>
              <a:t>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 Основной текст</a:t>
            </a:r>
          </a:p>
          <a:p>
            <a:pPr lvl="2"/>
            <a:r>
              <a:rPr lang="ru-RU" altLang="ru-RU" smtClean="0"/>
              <a:t>Список 1</a:t>
            </a:r>
          </a:p>
          <a:p>
            <a:pPr lvl="3"/>
            <a:r>
              <a:rPr lang="ru-RU" altLang="ru-RU" smtClean="0"/>
              <a:t>Список 2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90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2395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Слайд </a:t>
            </a:r>
            <a:fld id="{7DF56EA3-43C7-46F1-8E69-8FB710BE3B7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  <p:graphicFrame>
        <p:nvGraphicFramePr>
          <p:cNvPr id="2050" name="Object 20"/>
          <p:cNvGraphicFramePr>
            <a:graphicFrameLocks noChangeAspect="1"/>
          </p:cNvGraphicFramePr>
          <p:nvPr/>
        </p:nvGraphicFramePr>
        <p:xfrm>
          <a:off x="5901106" y="260349"/>
          <a:ext cx="2958611" cy="552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CorelDRAW" r:id="rId16" imgW="3912480" imgH="671760" progId="">
                  <p:embed/>
                </p:oleObj>
              </mc:Choice>
              <mc:Fallback>
                <p:oleObj name="CorelDRAW" r:id="rId16" imgW="3912480" imgH="671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1106" y="260349"/>
                        <a:ext cx="2958611" cy="5524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908053"/>
            <a:ext cx="9144000" cy="73025"/>
          </a:xfrm>
          <a:prstGeom prst="rect">
            <a:avLst/>
          </a:prstGeom>
          <a:solidFill>
            <a:srgbClr val="DA5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6381753"/>
            <a:ext cx="9144000" cy="36513"/>
          </a:xfrm>
          <a:prstGeom prst="rect">
            <a:avLst/>
          </a:prstGeom>
          <a:solidFill>
            <a:srgbClr val="DA5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83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Myriad Pro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rgbClr val="002395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533400" indent="-174625" algn="l" rtl="0" eaLnBrk="0" fontAlgn="base" hangingPunct="0">
        <a:spcBef>
          <a:spcPct val="20000"/>
        </a:spcBef>
        <a:spcAft>
          <a:spcPct val="0"/>
        </a:spcAft>
        <a:buClr>
          <a:srgbClr val="DA5800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901700" indent="-188913" algn="l" rtl="0" eaLnBrk="0" fontAlgn="base" hangingPunct="0">
        <a:spcBef>
          <a:spcPct val="20000"/>
        </a:spcBef>
        <a:spcAft>
          <a:spcPct val="0"/>
        </a:spcAft>
        <a:buClr>
          <a:srgbClr val="002395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10978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16.06.2020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11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kotlyarenkoaa\Desktop\Presentation_marketing_2018\mb\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7" y="27433"/>
            <a:ext cx="9144000" cy="683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0" y="1268778"/>
            <a:ext cx="9144000" cy="216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02882" y="4238021"/>
            <a:ext cx="38164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Gilroy"/>
                <a:cs typeface="Times New Roman" panose="02020603050405020304" pitchFamily="18" charset="0"/>
              </a:rPr>
              <a:t>Решения для 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Gilroy"/>
                <a:cs typeface="Times New Roman" panose="02020603050405020304" pitchFamily="18" charset="0"/>
              </a:rPr>
              <a:t>Вашего бизнеса</a:t>
            </a:r>
            <a:endParaRPr lang="ru-RU" sz="2000" b="1" dirty="0">
              <a:solidFill>
                <a:schemeClr val="bg1"/>
              </a:solidFill>
              <a:latin typeface="Gilroy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332655"/>
            <a:ext cx="3888432" cy="900479"/>
          </a:xfrm>
          <a:prstGeom prst="rect">
            <a:avLst/>
          </a:prstGeom>
        </p:spPr>
      </p:pic>
      <p:pic>
        <p:nvPicPr>
          <p:cNvPr id="6" name="4Asset 3@3x.png" descr="4Asset 3@3x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876256" y="6021288"/>
            <a:ext cx="2016224" cy="619989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39723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207633"/>
            <a:ext cx="3744414" cy="103557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99592" y="2702527"/>
            <a:ext cx="72008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2652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Спасибо </a:t>
            </a:r>
            <a:r>
              <a:rPr lang="ru-RU" sz="3200" b="1" dirty="0">
                <a:solidFill>
                  <a:srgbClr val="F2652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внимание</a:t>
            </a:r>
            <a:r>
              <a:rPr lang="ru-RU" sz="3200" b="1" dirty="0" smtClean="0">
                <a:solidFill>
                  <a:srgbClr val="F2652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  <a:p>
            <a:endParaRPr lang="ru-RU" sz="2000" dirty="0" smtClean="0">
              <a:solidFill>
                <a:srgbClr val="002060"/>
              </a:solidFill>
              <a:ea typeface="Arial" charset="0"/>
              <a:cs typeface="Arial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ea typeface="Arial" charset="0"/>
                <a:cs typeface="Arial" charset="0"/>
              </a:rPr>
              <a:t>Заместитель </a:t>
            </a:r>
            <a: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  <a:t>регионального директора ОО «Псковский» </a:t>
            </a:r>
            <a:b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</a:br>
            <a: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  <a:t>Зубарева Олеся Сергеевна</a:t>
            </a:r>
            <a:b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</a:br>
            <a: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  <a:t/>
            </a:r>
            <a:b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</a:br>
            <a:r>
              <a:rPr lang="ru-RU" sz="2000" dirty="0" err="1">
                <a:solidFill>
                  <a:srgbClr val="002060"/>
                </a:solidFill>
                <a:ea typeface="Arial" charset="0"/>
                <a:cs typeface="Arial" charset="0"/>
              </a:rPr>
              <a:t>г.Псков</a:t>
            </a:r>
            <a: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a typeface="Arial" charset="0"/>
                <a:cs typeface="Arial" charset="0"/>
              </a:rPr>
              <a:t>ул.Некрасова</a:t>
            </a:r>
            <a: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  <a:t>, д.38/25</a:t>
            </a:r>
            <a:b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</a:br>
            <a: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  <a:t>тел. (8112) 79-02-83, +</a:t>
            </a:r>
            <a:r>
              <a:rPr lang="ru-RU" sz="2000" dirty="0" smtClean="0">
                <a:solidFill>
                  <a:srgbClr val="002060"/>
                </a:solidFill>
                <a:ea typeface="Arial" charset="0"/>
                <a:cs typeface="Arial" charset="0"/>
              </a:rPr>
              <a:t>79922919078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ea typeface="Arial" charset="0"/>
              <a:cs typeface="Arial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ea typeface="Arial" charset="0"/>
                <a:cs typeface="Arial" charset="0"/>
              </a:rPr>
              <a:t>psbank.ru</a:t>
            </a:r>
            <a:endParaRPr lang="ru-RU" sz="2000" dirty="0">
              <a:solidFill>
                <a:srgbClr val="002060"/>
              </a:solidFill>
              <a:ea typeface="Arial" charset="0"/>
              <a:cs typeface="Arial" charset="0"/>
            </a:endParaRPr>
          </a:p>
          <a:p>
            <a:pPr algn="ctr"/>
            <a: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  <a:t/>
            </a:r>
            <a:br>
              <a:rPr lang="ru-RU" sz="2000" dirty="0">
                <a:solidFill>
                  <a:srgbClr val="002060"/>
                </a:solidFill>
                <a:ea typeface="Arial" charset="0"/>
                <a:cs typeface="Arial" charset="0"/>
              </a:rPr>
            </a:br>
            <a:endParaRPr lang="ru-RU" sz="2000" b="1" dirty="0">
              <a:solidFill>
                <a:srgbClr val="F2652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404664"/>
            <a:ext cx="4032448" cy="933830"/>
          </a:xfrm>
          <a:prstGeom prst="rect">
            <a:avLst/>
          </a:prstGeom>
        </p:spPr>
      </p:pic>
      <p:pic>
        <p:nvPicPr>
          <p:cNvPr id="6" name="4Asset 3@3x.png" descr="4Asset 3@3x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496896" y="5733256"/>
            <a:ext cx="2107551" cy="648072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48106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kotlyarenkoaa\Desktop\Presentation_marketing_2018\mb\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3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02635" y="901173"/>
            <a:ext cx="23762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Gilroy" pitchFamily="50" charset="-52"/>
              </a:rPr>
              <a:t>Решения для бизнеса</a:t>
            </a:r>
          </a:p>
        </p:txBody>
      </p:sp>
      <p:sp>
        <p:nvSpPr>
          <p:cNvPr id="11" name="Текст 3"/>
          <p:cNvSpPr txBox="1">
            <a:spLocks/>
          </p:cNvSpPr>
          <p:nvPr/>
        </p:nvSpPr>
        <p:spPr>
          <a:xfrm>
            <a:off x="1095501" y="2000792"/>
            <a:ext cx="6048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defRPr>
            </a:lvl1pPr>
          </a:lstStyle>
          <a:p>
            <a:r>
              <a:rPr lang="ru-RU" sz="1600" dirty="0" smtClean="0"/>
              <a:t>Специальный счет участника закупок</a:t>
            </a:r>
            <a:endParaRPr lang="ru-RU" sz="1600" dirty="0"/>
          </a:p>
        </p:txBody>
      </p:sp>
      <p:pic>
        <p:nvPicPr>
          <p:cNvPr id="13" name="Picture 9" descr="Z:\_SME\18_Incassator\Pic\Icon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985385"/>
            <a:ext cx="540000" cy="540000"/>
          </a:xfrm>
          <a:prstGeom prst="rect">
            <a:avLst/>
          </a:prstGeom>
          <a:noFill/>
        </p:spPr>
      </p:pic>
      <p:pic>
        <p:nvPicPr>
          <p:cNvPr id="15" name="Picture 9" descr="Z:\_SME\18_Incassator\Pic\Icon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3546" y="4448063"/>
            <a:ext cx="540000" cy="540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688159" y="286635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Кредиты и гарантии в контрактной логике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Gilroy"/>
            </a:endParaRPr>
          </a:p>
        </p:txBody>
      </p:sp>
      <p:pic>
        <p:nvPicPr>
          <p:cNvPr id="16" name="Picture 9" descr="Z:\_SME\18_Incassator\Pic\Icon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4298" y="2765627"/>
            <a:ext cx="540000" cy="540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627786" y="4523560"/>
            <a:ext cx="5904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Индивидуальные кредитные решения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Gilroy"/>
            </a:endParaRPr>
          </a:p>
        </p:txBody>
      </p:sp>
      <p:pic>
        <p:nvPicPr>
          <p:cNvPr id="10" name="Picture 9" descr="Z:\_SME\18_Incassator\Pic\Icon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9995" y="3606844"/>
            <a:ext cx="540000" cy="54000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2051721" y="3707567"/>
            <a:ext cx="61831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Факторинговое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 финансирование контрактов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Gilroy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536" y="404664"/>
            <a:ext cx="3960440" cy="628650"/>
          </a:xfrm>
          <a:prstGeom prst="rect">
            <a:avLst/>
          </a:prstGeom>
        </p:spPr>
      </p:pic>
      <p:pic>
        <p:nvPicPr>
          <p:cNvPr id="14" name="4Asset 3@3x.png" descr="4Asset 3@3x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876256" y="6021288"/>
            <a:ext cx="2016224" cy="619989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50521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kotlyarenkoaa\Desktop\Presentation_marketing_2018\mb\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1498"/>
            <a:ext cx="9144001" cy="683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84168" y="901170"/>
            <a:ext cx="23042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Gilroy"/>
              </a:rPr>
              <a:t>Специальные счета</a:t>
            </a:r>
          </a:p>
        </p:txBody>
      </p:sp>
      <p:sp>
        <p:nvSpPr>
          <p:cNvPr id="11" name="Текст 3"/>
          <p:cNvSpPr txBox="1">
            <a:spLocks/>
          </p:cNvSpPr>
          <p:nvPr/>
        </p:nvSpPr>
        <p:spPr>
          <a:xfrm>
            <a:off x="2694338" y="4653155"/>
            <a:ext cx="604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defRPr>
            </a:lvl1pPr>
          </a:lstStyle>
          <a:p>
            <a:r>
              <a:rPr lang="ru-RU" sz="1600" dirty="0" smtClean="0"/>
              <a:t>Правительством РФ утверждены требования к договору специального счета.</a:t>
            </a:r>
            <a:endParaRPr lang="ru-RU" sz="1600" dirty="0"/>
          </a:p>
        </p:txBody>
      </p:sp>
      <p:pic>
        <p:nvPicPr>
          <p:cNvPr id="13" name="Picture 9" descr="Z:\_SME\18_Incassator\Pic\Icon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985385"/>
            <a:ext cx="540000" cy="540000"/>
          </a:xfrm>
          <a:prstGeom prst="rect">
            <a:avLst/>
          </a:prstGeom>
          <a:noFill/>
        </p:spPr>
      </p:pic>
      <p:pic>
        <p:nvPicPr>
          <p:cNvPr id="15" name="Picture 9" descr="Z:\_SME\18_Incassator\Pic\Icon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2916" y="4706301"/>
            <a:ext cx="540000" cy="540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259632" y="1839891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Участники закупок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обязаны использовать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спец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счет для внесения обеспечения по заявке на участие в электронных процедурах</a:t>
            </a:r>
          </a:p>
        </p:txBody>
      </p:sp>
      <p:pic>
        <p:nvPicPr>
          <p:cNvPr id="16" name="Picture 9" descr="Z:\_SME\18_Incassator\Pic\Icon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8810" y="3338149"/>
            <a:ext cx="540000" cy="540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28633" y="323877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Спец счет участника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закупок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открывается в уполномоченном банке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20" y="332655"/>
            <a:ext cx="4176464" cy="967181"/>
          </a:xfrm>
          <a:prstGeom prst="rect">
            <a:avLst/>
          </a:prstGeom>
        </p:spPr>
      </p:pic>
      <p:pic>
        <p:nvPicPr>
          <p:cNvPr id="12" name="4Asset 3@3x.png" descr="4Asset 3@3x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876256" y="6021288"/>
            <a:ext cx="2016224" cy="619989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51723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kotlyarenkoaa\Desktop\Presentation_marketing_2018\mb\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17" y="-27384"/>
            <a:ext cx="9144001" cy="683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Прямоугольник 46"/>
          <p:cNvSpPr/>
          <p:nvPr/>
        </p:nvSpPr>
        <p:spPr>
          <a:xfrm>
            <a:off x="6012160" y="906988"/>
            <a:ext cx="230425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Gilroy" pitchFamily="50" charset="-52"/>
              </a:rPr>
              <a:t>Акция для участников закупок </a:t>
            </a:r>
          </a:p>
          <a:p>
            <a:pPr algn="ctr"/>
            <a:endParaRPr lang="ru-RU" sz="1600" b="1" dirty="0" smtClean="0">
              <a:solidFill>
                <a:schemeClr val="bg1"/>
              </a:solidFill>
              <a:latin typeface="Gilroy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87624" y="2039870"/>
            <a:ext cx="68407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Открытие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специального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счета</a:t>
            </a:r>
          </a:p>
          <a:p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Ведение открытого специального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счета</a:t>
            </a:r>
          </a:p>
          <a:p>
            <a:endParaRPr lang="ru-RU" dirty="0" smtClean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Открытие первого расчетного счета в рублях</a:t>
            </a:r>
          </a:p>
          <a:p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Первичное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предоставление права доступа в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интернет-банк</a:t>
            </a:r>
          </a:p>
          <a:p>
            <a:pPr lvl="0"/>
            <a:endParaRPr lang="ru-RU" b="1" dirty="0" smtClean="0">
              <a:solidFill>
                <a:srgbClr val="00239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Операции по блокированию средств </a:t>
            </a:r>
          </a:p>
          <a:p>
            <a:endParaRPr lang="ru-RU" dirty="0" smtClean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1991" y="1164109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БЕЗ ВЗИМАНИЯ КОМИССИИ:</a:t>
            </a:r>
            <a:endParaRPr lang="ru-RU" b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249" y="4727707"/>
            <a:ext cx="68407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ts val="1200"/>
              </a:spcAft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% на любой остаток на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счете</a:t>
            </a:r>
          </a:p>
          <a:p>
            <a:pPr fontAlgn="base">
              <a:spcBef>
                <a:spcPct val="0"/>
              </a:spcBef>
              <a:spcAft>
                <a:spcPts val="1200"/>
              </a:spcAft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Победа за наш счет! – возвращаем комиссию до 20000руб.,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взимаемую с Победителя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закупки (акция по 31.12.2019)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332656"/>
            <a:ext cx="3672408" cy="850452"/>
          </a:xfrm>
          <a:prstGeom prst="rect">
            <a:avLst/>
          </a:prstGeom>
        </p:spPr>
      </p:pic>
      <p:pic>
        <p:nvPicPr>
          <p:cNvPr id="8" name="4Asset 3@3x.png" descr="4Asset 3@3x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876256" y="6021288"/>
            <a:ext cx="2016224" cy="619989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4353211" cy="1008112"/>
          </a:xfrm>
          <a:prstGeom prst="rect">
            <a:avLst/>
          </a:prstGeom>
        </p:spPr>
      </p:pic>
      <p:pic>
        <p:nvPicPr>
          <p:cNvPr id="14338" name="Picture 2" descr="C:\Users\kotlyarenkoaa\Desktop\Presentation_marketing_2018\mb\3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0" y="0"/>
            <a:ext cx="9144001" cy="683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965553" y="901172"/>
            <a:ext cx="23762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Gilroy" pitchFamily="50" charset="-52"/>
              </a:rPr>
              <a:t>Экспресс-продукт "Электронная банковская гарантия"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0" y="3717032"/>
            <a:ext cx="9146207" cy="20827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819876" fontAlgn="base">
              <a:spcAft>
                <a:spcPct val="0"/>
              </a:spcAft>
              <a:defRPr/>
            </a:pPr>
            <a:r>
              <a:rPr lang="ru-RU" b="1" dirty="0" smtClean="0">
                <a:solidFill>
                  <a:srgbClr val="F26522"/>
                </a:solidFill>
                <a:latin typeface="Gilroy"/>
              </a:rPr>
              <a:t>Основные параметры продукта:</a:t>
            </a:r>
            <a:endParaRPr lang="ru-RU" dirty="0" smtClean="0">
              <a:solidFill>
                <a:srgbClr val="F26522"/>
              </a:solidFill>
              <a:latin typeface="Gilroy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539552" y="4077072"/>
            <a:ext cx="1346261" cy="1440000"/>
            <a:chOff x="742239" y="1798420"/>
            <a:chExt cx="2353532" cy="1582955"/>
          </a:xfrm>
        </p:grpSpPr>
        <p:sp>
          <p:nvSpPr>
            <p:cNvPr id="27" name="Полилиния 26"/>
            <p:cNvSpPr/>
            <p:nvPr/>
          </p:nvSpPr>
          <p:spPr>
            <a:xfrm>
              <a:off x="742239" y="1798420"/>
              <a:ext cx="2353532" cy="1161287"/>
            </a:xfrm>
            <a:custGeom>
              <a:avLst/>
              <a:gdLst>
                <a:gd name="connsiteX0" fmla="*/ 141695 w 2372728"/>
                <a:gd name="connsiteY0" fmla="*/ 0 h 1771191"/>
                <a:gd name="connsiteX1" fmla="*/ 2231033 w 2372728"/>
                <a:gd name="connsiteY1" fmla="*/ 0 h 1771191"/>
                <a:gd name="connsiteX2" fmla="*/ 2372728 w 2372728"/>
                <a:gd name="connsiteY2" fmla="*/ 141695 h 1771191"/>
                <a:gd name="connsiteX3" fmla="*/ 2372728 w 2372728"/>
                <a:gd name="connsiteY3" fmla="*/ 1771191 h 1771191"/>
                <a:gd name="connsiteX4" fmla="*/ 2372728 w 2372728"/>
                <a:gd name="connsiteY4" fmla="*/ 1771191 h 1771191"/>
                <a:gd name="connsiteX5" fmla="*/ 0 w 2372728"/>
                <a:gd name="connsiteY5" fmla="*/ 1771191 h 1771191"/>
                <a:gd name="connsiteX6" fmla="*/ 0 w 2372728"/>
                <a:gd name="connsiteY6" fmla="*/ 1771191 h 1771191"/>
                <a:gd name="connsiteX7" fmla="*/ 0 w 2372728"/>
                <a:gd name="connsiteY7" fmla="*/ 141695 h 1771191"/>
                <a:gd name="connsiteX8" fmla="*/ 141695 w 2372728"/>
                <a:gd name="connsiteY8" fmla="*/ 0 h 177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2728" h="1771191">
                  <a:moveTo>
                    <a:pt x="141695" y="0"/>
                  </a:moveTo>
                  <a:lnTo>
                    <a:pt x="2231033" y="0"/>
                  </a:lnTo>
                  <a:cubicBezTo>
                    <a:pt x="2309289" y="0"/>
                    <a:pt x="2372728" y="63439"/>
                    <a:pt x="2372728" y="141695"/>
                  </a:cubicBezTo>
                  <a:lnTo>
                    <a:pt x="2372728" y="1771191"/>
                  </a:lnTo>
                  <a:lnTo>
                    <a:pt x="2372728" y="1771191"/>
                  </a:lnTo>
                  <a:lnTo>
                    <a:pt x="0" y="1771191"/>
                  </a:lnTo>
                  <a:lnTo>
                    <a:pt x="0" y="1771191"/>
                  </a:lnTo>
                  <a:lnTo>
                    <a:pt x="0" y="141695"/>
                  </a:lnTo>
                  <a:cubicBezTo>
                    <a:pt x="0" y="63439"/>
                    <a:pt x="63439" y="0"/>
                    <a:pt x="141695" y="0"/>
                  </a:cubicBez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301" tIns="193901" rIns="92301" bIns="50800" numCol="1" spcCol="1270" anchor="ctr" anchorCtr="0">
              <a:noAutofit/>
            </a:bodyPr>
            <a:lstStyle/>
            <a:p>
              <a:pPr marL="0" lvl="1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1400" b="1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до 150 млн ₽</a:t>
              </a:r>
              <a:endParaRPr lang="ru-RU" sz="14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endParaRPr>
            </a:p>
          </p:txBody>
        </p:sp>
        <p:sp>
          <p:nvSpPr>
            <p:cNvPr id="28" name="Полилиния 27"/>
            <p:cNvSpPr/>
            <p:nvPr/>
          </p:nvSpPr>
          <p:spPr>
            <a:xfrm>
              <a:off x="742239" y="2969536"/>
              <a:ext cx="2353532" cy="411839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kern="1200" dirty="0" smtClean="0">
                  <a:solidFill>
                    <a:schemeClr val="bg1"/>
                  </a:solidFill>
                  <a:latin typeface="Gilroy"/>
                </a:rPr>
                <a:t>Лимит на клиента</a:t>
              </a:r>
              <a:endParaRPr lang="ru-RU" sz="1400" kern="1200" dirty="0">
                <a:solidFill>
                  <a:schemeClr val="bg1"/>
                </a:solidFill>
                <a:latin typeface="Gilroy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2051720" y="4077072"/>
            <a:ext cx="1351495" cy="1440000"/>
            <a:chOff x="3535394" y="1798420"/>
            <a:chExt cx="2372728" cy="1582955"/>
          </a:xfrm>
        </p:grpSpPr>
        <p:sp>
          <p:nvSpPr>
            <p:cNvPr id="30" name="Прямоугольник с двумя скругленными соседними углами 29"/>
            <p:cNvSpPr/>
            <p:nvPr/>
          </p:nvSpPr>
          <p:spPr>
            <a:xfrm>
              <a:off x="3535394" y="1798420"/>
              <a:ext cx="2372728" cy="1161287"/>
            </a:xfrm>
            <a:prstGeom prst="round2SameRect">
              <a:avLst>
                <a:gd name="adj1" fmla="val 8000"/>
                <a:gd name="adj2" fmla="val 0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до 26 месяцев</a:t>
              </a:r>
              <a:endPara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endParaRPr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3535394" y="2959707"/>
              <a:ext cx="2372728" cy="421668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Gilroy"/>
                </a:rPr>
                <a:t>Срок гарантии</a:t>
              </a:r>
              <a:endParaRPr lang="ru-RU" sz="1400" kern="1200" dirty="0">
                <a:latin typeface="Gilroy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5004048" y="4077072"/>
            <a:ext cx="1361963" cy="1440000"/>
            <a:chOff x="6442995" y="1798420"/>
            <a:chExt cx="2372728" cy="1582956"/>
          </a:xfrm>
        </p:grpSpPr>
        <p:sp>
          <p:nvSpPr>
            <p:cNvPr id="33" name="Прямоугольник с двумя скругленными соседними углами 32"/>
            <p:cNvSpPr/>
            <p:nvPr/>
          </p:nvSpPr>
          <p:spPr>
            <a:xfrm>
              <a:off x="6442995" y="1798420"/>
              <a:ext cx="2372728" cy="1171116"/>
            </a:xfrm>
            <a:prstGeom prst="round2SameRect">
              <a:avLst>
                <a:gd name="adj1" fmla="val 8000"/>
                <a:gd name="adj2" fmla="val 0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от 2,55 % годовых</a:t>
              </a:r>
              <a:endPara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endParaRPr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6442995" y="2973798"/>
              <a:ext cx="2372728" cy="407578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Gilroy"/>
                </a:rPr>
                <a:t>Стоимость</a:t>
              </a:r>
              <a:endParaRPr lang="ru-RU" sz="1400" kern="1200" dirty="0">
                <a:latin typeface="Gilroy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6444208" y="4077072"/>
            <a:ext cx="2231292" cy="1440000"/>
            <a:chOff x="418389" y="3855820"/>
            <a:chExt cx="3829761" cy="2070994"/>
          </a:xfrm>
        </p:grpSpPr>
        <p:sp>
          <p:nvSpPr>
            <p:cNvPr id="36" name="Полилиния 35"/>
            <p:cNvSpPr/>
            <p:nvPr/>
          </p:nvSpPr>
          <p:spPr>
            <a:xfrm>
              <a:off x="418389" y="3855820"/>
              <a:ext cx="3829761" cy="1532180"/>
            </a:xfrm>
            <a:custGeom>
              <a:avLst/>
              <a:gdLst>
                <a:gd name="connsiteX0" fmla="*/ 141695 w 2372728"/>
                <a:gd name="connsiteY0" fmla="*/ 0 h 1771191"/>
                <a:gd name="connsiteX1" fmla="*/ 2231033 w 2372728"/>
                <a:gd name="connsiteY1" fmla="*/ 0 h 1771191"/>
                <a:gd name="connsiteX2" fmla="*/ 2372728 w 2372728"/>
                <a:gd name="connsiteY2" fmla="*/ 141695 h 1771191"/>
                <a:gd name="connsiteX3" fmla="*/ 2372728 w 2372728"/>
                <a:gd name="connsiteY3" fmla="*/ 1771191 h 1771191"/>
                <a:gd name="connsiteX4" fmla="*/ 2372728 w 2372728"/>
                <a:gd name="connsiteY4" fmla="*/ 1771191 h 1771191"/>
                <a:gd name="connsiteX5" fmla="*/ 0 w 2372728"/>
                <a:gd name="connsiteY5" fmla="*/ 1771191 h 1771191"/>
                <a:gd name="connsiteX6" fmla="*/ 0 w 2372728"/>
                <a:gd name="connsiteY6" fmla="*/ 1771191 h 1771191"/>
                <a:gd name="connsiteX7" fmla="*/ 0 w 2372728"/>
                <a:gd name="connsiteY7" fmla="*/ 141695 h 1771191"/>
                <a:gd name="connsiteX8" fmla="*/ 141695 w 2372728"/>
                <a:gd name="connsiteY8" fmla="*/ 0 h 177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2728" h="1771191">
                  <a:moveTo>
                    <a:pt x="141695" y="0"/>
                  </a:moveTo>
                  <a:lnTo>
                    <a:pt x="2231033" y="0"/>
                  </a:lnTo>
                  <a:cubicBezTo>
                    <a:pt x="2309289" y="0"/>
                    <a:pt x="2372728" y="63439"/>
                    <a:pt x="2372728" y="141695"/>
                  </a:cubicBezTo>
                  <a:lnTo>
                    <a:pt x="2372728" y="1771191"/>
                  </a:lnTo>
                  <a:lnTo>
                    <a:pt x="2372728" y="1771191"/>
                  </a:lnTo>
                  <a:lnTo>
                    <a:pt x="0" y="1771191"/>
                  </a:lnTo>
                  <a:lnTo>
                    <a:pt x="0" y="1771191"/>
                  </a:lnTo>
                  <a:lnTo>
                    <a:pt x="0" y="141695"/>
                  </a:lnTo>
                  <a:cubicBezTo>
                    <a:pt x="0" y="63439"/>
                    <a:pt x="63439" y="0"/>
                    <a:pt x="141695" y="0"/>
                  </a:cubicBez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301" tIns="193901" rIns="92301" bIns="50800" numCol="1" spcCol="1270" anchor="t" anchorCtr="0">
              <a:noAutofit/>
            </a:bodyPr>
            <a:lstStyle/>
            <a:p>
              <a:pPr marL="144000" lvl="1" indent="-144000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b="1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Участия</a:t>
              </a:r>
            </a:p>
            <a:p>
              <a:pPr marL="144000" lvl="1" indent="-144000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Исполнения контракта</a:t>
              </a:r>
            </a:p>
            <a:p>
              <a:pPr marL="144000" lvl="1" indent="-144000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b="1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Возврата аванса</a:t>
              </a:r>
            </a:p>
            <a:p>
              <a:pPr marL="144000" lvl="1" indent="-144000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Гарантийного периода</a:t>
              </a:r>
              <a:endParaRPr lang="ru-RU" sz="12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endParaRPr>
            </a:p>
          </p:txBody>
        </p:sp>
        <p:sp>
          <p:nvSpPr>
            <p:cNvPr id="37" name="Полилиния 36"/>
            <p:cNvSpPr/>
            <p:nvPr/>
          </p:nvSpPr>
          <p:spPr>
            <a:xfrm>
              <a:off x="418389" y="5388000"/>
              <a:ext cx="3829761" cy="538814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kern="1200" dirty="0" smtClean="0">
                  <a:solidFill>
                    <a:schemeClr val="bg1"/>
                  </a:solidFill>
                  <a:latin typeface="Gilroy"/>
                </a:rPr>
                <a:t>Виды гарантий</a:t>
              </a:r>
              <a:endParaRPr lang="ru-RU" sz="1400" kern="1200" dirty="0">
                <a:solidFill>
                  <a:schemeClr val="bg1"/>
                </a:solidFill>
                <a:latin typeface="Gilroy"/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3563888" y="4077072"/>
            <a:ext cx="1356729" cy="1440000"/>
            <a:chOff x="6442995" y="1798420"/>
            <a:chExt cx="2372728" cy="1582956"/>
          </a:xfrm>
        </p:grpSpPr>
        <p:sp>
          <p:nvSpPr>
            <p:cNvPr id="39" name="Прямоугольник с двумя скругленными соседними углами 38"/>
            <p:cNvSpPr/>
            <p:nvPr/>
          </p:nvSpPr>
          <p:spPr>
            <a:xfrm>
              <a:off x="6442995" y="1798420"/>
              <a:ext cx="2372728" cy="1171116"/>
            </a:xfrm>
            <a:prstGeom prst="round2SameRect">
              <a:avLst>
                <a:gd name="adj1" fmla="val 8000"/>
                <a:gd name="adj2" fmla="val 0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r>
                <a:rPr lang="ru-RU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б</a:t>
              </a:r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ез залога и поручителей</a:t>
              </a:r>
              <a:endPara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endParaRPr>
            </a:p>
          </p:txBody>
        </p:sp>
        <p:sp>
          <p:nvSpPr>
            <p:cNvPr id="40" name="Полилиния 39"/>
            <p:cNvSpPr/>
            <p:nvPr/>
          </p:nvSpPr>
          <p:spPr>
            <a:xfrm>
              <a:off x="6442995" y="2973798"/>
              <a:ext cx="2372728" cy="407578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Gilroy"/>
                </a:rPr>
                <a:t>Обеспечение</a:t>
              </a:r>
              <a:endParaRPr lang="ru-RU" sz="1400" kern="1200" dirty="0">
                <a:latin typeface="Gilroy"/>
              </a:endParaRPr>
            </a:p>
          </p:txBody>
        </p:sp>
      </p:grpSp>
      <p:sp>
        <p:nvSpPr>
          <p:cNvPr id="41" name="Прямоугольник 40"/>
          <p:cNvSpPr/>
          <p:nvPr/>
        </p:nvSpPr>
        <p:spPr>
          <a:xfrm>
            <a:off x="107504" y="260648"/>
            <a:ext cx="5760640" cy="30871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lvl="0" indent="-342900" defTabSz="819876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Сервис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оперативного получения гарантий в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пользу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государственных органов, предприятий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и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организаций в рамках 44-ФЗ, 223-ФЗ и 185-ФЗ</a:t>
            </a:r>
          </a:p>
          <a:p>
            <a:pPr marL="342900" lvl="0" indent="-342900" defTabSz="819876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Электронный документооборот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(без посещения офиса Банка)</a:t>
            </a:r>
          </a:p>
          <a:p>
            <a:pPr marL="342900" lvl="0" indent="-342900" defTabSz="819876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Минимальный пакет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документов (3-и баланса и копии паспортов)</a:t>
            </a:r>
          </a:p>
          <a:p>
            <a:pPr marL="342900" indent="-342900" defTabSz="819876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Автоматическое формирование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полного пакета документов для банка</a:t>
            </a:r>
          </a:p>
          <a:p>
            <a:pPr marL="342900" indent="-342900" defTabSz="819876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Высокая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скорость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принятия решения (до 4-х часов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)</a:t>
            </a:r>
          </a:p>
          <a:p>
            <a:pPr marL="342900" indent="-342900" defTabSz="819876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Выпуск гарантии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за 15 минут</a:t>
            </a:r>
          </a:p>
        </p:txBody>
      </p:sp>
      <p:pic>
        <p:nvPicPr>
          <p:cNvPr id="22" name="4Asset 3@3x.png" descr="4Asset 3@3x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876256" y="6021288"/>
            <a:ext cx="2016224" cy="619989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848995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332655"/>
            <a:ext cx="3816424" cy="883803"/>
          </a:xfrm>
          <a:prstGeom prst="rect">
            <a:avLst/>
          </a:prstGeom>
        </p:spPr>
      </p:pic>
      <p:pic>
        <p:nvPicPr>
          <p:cNvPr id="14338" name="Picture 2" descr="C:\Users\kotlyarenkoaa\Desktop\Presentation_marketing_2018\mb\3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0" y="0"/>
            <a:ext cx="9144001" cy="683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965553" y="901172"/>
            <a:ext cx="23762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Gilroy" pitchFamily="50" charset="-52"/>
              </a:rPr>
              <a:t>Больше возможностей в продукте "ПСБ Госзаказ+"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-2207" y="3356992"/>
            <a:ext cx="9146207" cy="26642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819876" fontAlgn="base">
              <a:spcAft>
                <a:spcPct val="0"/>
              </a:spcAft>
              <a:defRPr/>
            </a:pPr>
            <a:r>
              <a:rPr lang="ru-RU" b="1" dirty="0" smtClean="0">
                <a:solidFill>
                  <a:srgbClr val="F26522"/>
                </a:solidFill>
                <a:latin typeface="Gilroy"/>
              </a:rPr>
              <a:t>Основные параметры продукта:</a:t>
            </a:r>
            <a:endParaRPr lang="ru-RU" dirty="0" smtClean="0">
              <a:solidFill>
                <a:srgbClr val="F26522"/>
              </a:solidFill>
              <a:latin typeface="Gilroy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179512" y="3861048"/>
            <a:ext cx="1414077" cy="1656184"/>
            <a:chOff x="742239" y="1798420"/>
            <a:chExt cx="2353532" cy="1582955"/>
          </a:xfrm>
        </p:grpSpPr>
        <p:sp>
          <p:nvSpPr>
            <p:cNvPr id="27" name="Полилиния 26"/>
            <p:cNvSpPr/>
            <p:nvPr/>
          </p:nvSpPr>
          <p:spPr>
            <a:xfrm>
              <a:off x="742239" y="1798420"/>
              <a:ext cx="2353532" cy="1161287"/>
            </a:xfrm>
            <a:custGeom>
              <a:avLst/>
              <a:gdLst>
                <a:gd name="connsiteX0" fmla="*/ 141695 w 2372728"/>
                <a:gd name="connsiteY0" fmla="*/ 0 h 1771191"/>
                <a:gd name="connsiteX1" fmla="*/ 2231033 w 2372728"/>
                <a:gd name="connsiteY1" fmla="*/ 0 h 1771191"/>
                <a:gd name="connsiteX2" fmla="*/ 2372728 w 2372728"/>
                <a:gd name="connsiteY2" fmla="*/ 141695 h 1771191"/>
                <a:gd name="connsiteX3" fmla="*/ 2372728 w 2372728"/>
                <a:gd name="connsiteY3" fmla="*/ 1771191 h 1771191"/>
                <a:gd name="connsiteX4" fmla="*/ 2372728 w 2372728"/>
                <a:gd name="connsiteY4" fmla="*/ 1771191 h 1771191"/>
                <a:gd name="connsiteX5" fmla="*/ 0 w 2372728"/>
                <a:gd name="connsiteY5" fmla="*/ 1771191 h 1771191"/>
                <a:gd name="connsiteX6" fmla="*/ 0 w 2372728"/>
                <a:gd name="connsiteY6" fmla="*/ 1771191 h 1771191"/>
                <a:gd name="connsiteX7" fmla="*/ 0 w 2372728"/>
                <a:gd name="connsiteY7" fmla="*/ 141695 h 1771191"/>
                <a:gd name="connsiteX8" fmla="*/ 141695 w 2372728"/>
                <a:gd name="connsiteY8" fmla="*/ 0 h 177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2728" h="1771191">
                  <a:moveTo>
                    <a:pt x="141695" y="0"/>
                  </a:moveTo>
                  <a:lnTo>
                    <a:pt x="2231033" y="0"/>
                  </a:lnTo>
                  <a:cubicBezTo>
                    <a:pt x="2309289" y="0"/>
                    <a:pt x="2372728" y="63439"/>
                    <a:pt x="2372728" y="141695"/>
                  </a:cubicBezTo>
                  <a:lnTo>
                    <a:pt x="2372728" y="1771191"/>
                  </a:lnTo>
                  <a:lnTo>
                    <a:pt x="2372728" y="1771191"/>
                  </a:lnTo>
                  <a:lnTo>
                    <a:pt x="0" y="1771191"/>
                  </a:lnTo>
                  <a:lnTo>
                    <a:pt x="0" y="1771191"/>
                  </a:lnTo>
                  <a:lnTo>
                    <a:pt x="0" y="141695"/>
                  </a:lnTo>
                  <a:cubicBezTo>
                    <a:pt x="0" y="63439"/>
                    <a:pt x="63439" y="0"/>
                    <a:pt x="141695" y="0"/>
                  </a:cubicBez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301" tIns="193901" rIns="92301" bIns="50800" numCol="1" spcCol="1270" anchor="ctr" anchorCtr="0">
              <a:noAutofit/>
            </a:bodyPr>
            <a:lstStyle/>
            <a:p>
              <a:pPr marL="0" lvl="1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1400" b="1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до 250 млн ₽</a:t>
              </a:r>
              <a:endParaRPr lang="ru-RU" sz="14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endParaRPr>
            </a:p>
          </p:txBody>
        </p:sp>
        <p:sp>
          <p:nvSpPr>
            <p:cNvPr id="28" name="Полилиния 27"/>
            <p:cNvSpPr/>
            <p:nvPr/>
          </p:nvSpPr>
          <p:spPr>
            <a:xfrm>
              <a:off x="742239" y="2969536"/>
              <a:ext cx="2353532" cy="411839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kern="1200" dirty="0" smtClean="0">
                  <a:solidFill>
                    <a:schemeClr val="bg1"/>
                  </a:solidFill>
                  <a:latin typeface="Gilroy"/>
                </a:rPr>
                <a:t>Лимит на клиента</a:t>
              </a:r>
              <a:endParaRPr lang="ru-RU" sz="1400" kern="1200" dirty="0">
                <a:solidFill>
                  <a:schemeClr val="bg1"/>
                </a:solidFill>
                <a:latin typeface="Gilroy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1619672" y="3861048"/>
            <a:ext cx="1403075" cy="1656184"/>
            <a:chOff x="3535394" y="1798420"/>
            <a:chExt cx="2372728" cy="1582955"/>
          </a:xfrm>
        </p:grpSpPr>
        <p:sp>
          <p:nvSpPr>
            <p:cNvPr id="30" name="Прямоугольник с двумя скругленными соседними углами 29"/>
            <p:cNvSpPr/>
            <p:nvPr/>
          </p:nvSpPr>
          <p:spPr>
            <a:xfrm>
              <a:off x="3535394" y="1798420"/>
              <a:ext cx="2372728" cy="1161287"/>
            </a:xfrm>
            <a:prstGeom prst="round2SameRect">
              <a:avLst>
                <a:gd name="adj1" fmla="val 8000"/>
                <a:gd name="adj2" fmla="val 0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до 60 месяцев</a:t>
              </a:r>
              <a:endPara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endParaRPr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3535394" y="2959707"/>
              <a:ext cx="2372728" cy="421668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Gilroy"/>
                </a:rPr>
                <a:t>Срок гарантии</a:t>
              </a:r>
              <a:endParaRPr lang="ru-RU" sz="1400" kern="1200" dirty="0">
                <a:latin typeface="Gilroy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4644008" y="3861048"/>
            <a:ext cx="1541484" cy="1656184"/>
            <a:chOff x="6442995" y="1798420"/>
            <a:chExt cx="2372728" cy="1582956"/>
          </a:xfrm>
        </p:grpSpPr>
        <p:sp>
          <p:nvSpPr>
            <p:cNvPr id="33" name="Прямоугольник с двумя скругленными соседними углами 32"/>
            <p:cNvSpPr/>
            <p:nvPr/>
          </p:nvSpPr>
          <p:spPr>
            <a:xfrm>
              <a:off x="6442995" y="1798420"/>
              <a:ext cx="2372728" cy="1171116"/>
            </a:xfrm>
            <a:prstGeom prst="round2SameRect">
              <a:avLst>
                <a:gd name="adj1" fmla="val 8000"/>
                <a:gd name="adj2" fmla="val 0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r>
                <a:rPr lang="ru-RU" sz="14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индивидуаль-ное</a:t>
              </a:r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 решение</a:t>
              </a:r>
              <a:endPara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endParaRPr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6442995" y="2973798"/>
              <a:ext cx="2372728" cy="407578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Gilroy"/>
                </a:rPr>
                <a:t>Стоимость</a:t>
              </a:r>
              <a:endParaRPr lang="ru-RU" sz="1400" kern="1200" dirty="0">
                <a:latin typeface="Gilroy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6228184" y="3861047"/>
            <a:ext cx="2808312" cy="1655028"/>
            <a:chOff x="467044" y="3855820"/>
            <a:chExt cx="3838113" cy="2069549"/>
          </a:xfrm>
        </p:grpSpPr>
        <p:sp>
          <p:nvSpPr>
            <p:cNvPr id="36" name="Полилиния 35"/>
            <p:cNvSpPr/>
            <p:nvPr/>
          </p:nvSpPr>
          <p:spPr>
            <a:xfrm>
              <a:off x="467044" y="3855820"/>
              <a:ext cx="3838113" cy="1532181"/>
            </a:xfrm>
            <a:custGeom>
              <a:avLst/>
              <a:gdLst>
                <a:gd name="connsiteX0" fmla="*/ 141695 w 2372728"/>
                <a:gd name="connsiteY0" fmla="*/ 0 h 1771191"/>
                <a:gd name="connsiteX1" fmla="*/ 2231033 w 2372728"/>
                <a:gd name="connsiteY1" fmla="*/ 0 h 1771191"/>
                <a:gd name="connsiteX2" fmla="*/ 2372728 w 2372728"/>
                <a:gd name="connsiteY2" fmla="*/ 141695 h 1771191"/>
                <a:gd name="connsiteX3" fmla="*/ 2372728 w 2372728"/>
                <a:gd name="connsiteY3" fmla="*/ 1771191 h 1771191"/>
                <a:gd name="connsiteX4" fmla="*/ 2372728 w 2372728"/>
                <a:gd name="connsiteY4" fmla="*/ 1771191 h 1771191"/>
                <a:gd name="connsiteX5" fmla="*/ 0 w 2372728"/>
                <a:gd name="connsiteY5" fmla="*/ 1771191 h 1771191"/>
                <a:gd name="connsiteX6" fmla="*/ 0 w 2372728"/>
                <a:gd name="connsiteY6" fmla="*/ 1771191 h 1771191"/>
                <a:gd name="connsiteX7" fmla="*/ 0 w 2372728"/>
                <a:gd name="connsiteY7" fmla="*/ 141695 h 1771191"/>
                <a:gd name="connsiteX8" fmla="*/ 141695 w 2372728"/>
                <a:gd name="connsiteY8" fmla="*/ 0 h 177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2728" h="1771191">
                  <a:moveTo>
                    <a:pt x="141695" y="0"/>
                  </a:moveTo>
                  <a:lnTo>
                    <a:pt x="2231033" y="0"/>
                  </a:lnTo>
                  <a:cubicBezTo>
                    <a:pt x="2309289" y="0"/>
                    <a:pt x="2372728" y="63439"/>
                    <a:pt x="2372728" y="141695"/>
                  </a:cubicBezTo>
                  <a:lnTo>
                    <a:pt x="2372728" y="1771191"/>
                  </a:lnTo>
                  <a:lnTo>
                    <a:pt x="2372728" y="1771191"/>
                  </a:lnTo>
                  <a:lnTo>
                    <a:pt x="0" y="1771191"/>
                  </a:lnTo>
                  <a:lnTo>
                    <a:pt x="0" y="1771191"/>
                  </a:lnTo>
                  <a:lnTo>
                    <a:pt x="0" y="141695"/>
                  </a:lnTo>
                  <a:cubicBezTo>
                    <a:pt x="0" y="63439"/>
                    <a:pt x="63439" y="0"/>
                    <a:pt x="141695" y="0"/>
                  </a:cubicBez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301" tIns="193901" rIns="92301" bIns="50800" numCol="1" spcCol="1270" anchor="t" anchorCtr="0">
              <a:noAutofit/>
            </a:bodyPr>
            <a:lstStyle/>
            <a:p>
              <a:pPr marL="144000" lvl="1" indent="-144000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b="1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БГ участия / тендерный кредит</a:t>
              </a:r>
            </a:p>
            <a:p>
              <a:pPr marL="144000" lvl="1" indent="-144000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БГ исполнения контракта</a:t>
              </a:r>
            </a:p>
            <a:p>
              <a:pPr marL="144000" lvl="1" indent="-144000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b="1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БГ возврата аванса</a:t>
              </a:r>
            </a:p>
            <a:p>
              <a:pPr marL="144000" lvl="1" indent="-144000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b="1" kern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Кредит на исполнение</a:t>
              </a:r>
            </a:p>
            <a:p>
              <a:pPr marL="144000" lvl="1" indent="-144000" defTabSz="1778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БГ гарантийного периода</a:t>
              </a:r>
              <a:endParaRPr lang="ru-RU" sz="12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endParaRPr>
            </a:p>
          </p:txBody>
        </p:sp>
        <p:sp>
          <p:nvSpPr>
            <p:cNvPr id="37" name="Полилиния 36"/>
            <p:cNvSpPr/>
            <p:nvPr/>
          </p:nvSpPr>
          <p:spPr>
            <a:xfrm>
              <a:off x="467044" y="5386555"/>
              <a:ext cx="3829761" cy="538814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kern="1200" dirty="0" smtClean="0">
                  <a:solidFill>
                    <a:schemeClr val="bg1"/>
                  </a:solidFill>
                  <a:latin typeface="Gilroy"/>
                </a:rPr>
                <a:t>Виды гарантий</a:t>
              </a:r>
              <a:endParaRPr lang="ru-RU" sz="1400" kern="1200" dirty="0">
                <a:solidFill>
                  <a:schemeClr val="bg1"/>
                </a:solidFill>
                <a:latin typeface="Gilroy"/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3059832" y="3861048"/>
            <a:ext cx="1530041" cy="1656187"/>
            <a:chOff x="6430796" y="1798418"/>
            <a:chExt cx="2384930" cy="1582958"/>
          </a:xfrm>
        </p:grpSpPr>
        <p:sp>
          <p:nvSpPr>
            <p:cNvPr id="39" name="Прямоугольник с двумя скругленными соседними углами 38"/>
            <p:cNvSpPr/>
            <p:nvPr/>
          </p:nvSpPr>
          <p:spPr>
            <a:xfrm>
              <a:off x="6442996" y="1798418"/>
              <a:ext cx="2372730" cy="1171116"/>
            </a:xfrm>
            <a:prstGeom prst="round2SameRect">
              <a:avLst>
                <a:gd name="adj1" fmla="val 8000"/>
                <a:gd name="adj2" fmla="val 0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возможность </a:t>
              </a:r>
              <a:r>
                <a:rPr lang="ru-RU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выдачи </a:t>
              </a:r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гарантий</a:t>
              </a:r>
              <a:r>
                <a:rPr lang="en-US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 </a:t>
              </a:r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до </a:t>
              </a:r>
              <a:r>
                <a:rPr lang="ru-RU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/>
                </a:rPr>
                <a:t>100 млн. руб. без залога</a:t>
              </a:r>
            </a:p>
          </p:txBody>
        </p:sp>
        <p:sp>
          <p:nvSpPr>
            <p:cNvPr id="40" name="Полилиния 39"/>
            <p:cNvSpPr/>
            <p:nvPr/>
          </p:nvSpPr>
          <p:spPr>
            <a:xfrm>
              <a:off x="6430796" y="2973798"/>
              <a:ext cx="2372728" cy="407578"/>
            </a:xfrm>
            <a:custGeom>
              <a:avLst/>
              <a:gdLst>
                <a:gd name="connsiteX0" fmla="*/ 0 w 2372728"/>
                <a:gd name="connsiteY0" fmla="*/ 0 h 761612"/>
                <a:gd name="connsiteX1" fmla="*/ 2372728 w 2372728"/>
                <a:gd name="connsiteY1" fmla="*/ 0 h 761612"/>
                <a:gd name="connsiteX2" fmla="*/ 2372728 w 2372728"/>
                <a:gd name="connsiteY2" fmla="*/ 761612 h 761612"/>
                <a:gd name="connsiteX3" fmla="*/ 0 w 2372728"/>
                <a:gd name="connsiteY3" fmla="*/ 761612 h 761612"/>
                <a:gd name="connsiteX4" fmla="*/ 0 w 2372728"/>
                <a:gd name="connsiteY4" fmla="*/ 0 h 761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2728" h="761612">
                  <a:moveTo>
                    <a:pt x="0" y="0"/>
                  </a:moveTo>
                  <a:lnTo>
                    <a:pt x="2372728" y="0"/>
                  </a:lnTo>
                  <a:lnTo>
                    <a:pt x="2372728" y="761612"/>
                  </a:lnTo>
                  <a:lnTo>
                    <a:pt x="0" y="7616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Gilroy"/>
                </a:rPr>
                <a:t>Обеспечение</a:t>
              </a:r>
              <a:endParaRPr lang="ru-RU" sz="1400" kern="1200" dirty="0">
                <a:latin typeface="Gilroy"/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107504" y="332657"/>
            <a:ext cx="5544616" cy="2736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lvl="0" indent="-342900" defTabSz="819876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Расширенные возможности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кредитования и получения гарантий в рамках 44-ФЗ, 223-ФЗ, 185-ФЗ (пп-615), а также по коммерческим контрактам (в адрес отдельных компаний)</a:t>
            </a:r>
          </a:p>
          <a:p>
            <a:pPr marL="342900" lvl="0" indent="-342900" defTabSz="819876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Уникальные решения для Заказчиков в рамках исполнения ГОЗ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 - 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бланковая часть по лимиту до 150 млн. руб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., единый лимит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Gilroy"/>
            </a:endParaRPr>
          </a:p>
          <a:p>
            <a:pPr marL="342900" lvl="0" indent="-342900" defTabSz="819876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Выделенный клиентский менеджер</a:t>
            </a:r>
            <a:endParaRPr lang="ru-RU" sz="1600" dirty="0" smtClean="0">
              <a:solidFill>
                <a:srgbClr val="FF0000"/>
              </a:solidFill>
              <a:latin typeface="Gilroy"/>
            </a:endParaRPr>
          </a:p>
          <a:p>
            <a:pPr marL="342900" lvl="0" indent="-342900" defTabSz="819876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Индивидуальный подход</a:t>
            </a:r>
          </a:p>
          <a:p>
            <a:pPr marL="342900" lvl="0" indent="-342900" defTabSz="819876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/>
              </a:rPr>
              <a:t>Упрощенный анализ клиента</a:t>
            </a:r>
            <a:endParaRPr lang="ru-RU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Gilroy"/>
            </a:endParaRPr>
          </a:p>
        </p:txBody>
      </p:sp>
      <p:pic>
        <p:nvPicPr>
          <p:cNvPr id="22" name="4Asset 3@3x.png" descr="4Asset 3@3x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948264" y="5949280"/>
            <a:ext cx="2016224" cy="619989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14306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kotlyarenkoaa\Desktop\Presentation_marketing_2018\mb\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" y="-1972"/>
            <a:ext cx="9144001" cy="683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228184" y="548681"/>
            <a:ext cx="1800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srgbClr val="FFFFFF"/>
                </a:solidFill>
                <a:latin typeface="Gilroy"/>
                <a:ea typeface="Tahoma" panose="020B0604030504040204" pitchFamily="34" charset="0"/>
                <a:cs typeface="Tahoma" panose="020B0604030504040204" pitchFamily="34" charset="0"/>
              </a:rPr>
              <a:t>Кредитование для участников </a:t>
            </a:r>
            <a:r>
              <a:rPr lang="ru-RU" altLang="ru-RU" sz="1400" b="1" dirty="0" smtClean="0">
                <a:solidFill>
                  <a:srgbClr val="FFFFFF"/>
                </a:solidFill>
                <a:latin typeface="Gilroy"/>
                <a:ea typeface="Tahoma" panose="020B0604030504040204" pitchFamily="34" charset="0"/>
                <a:cs typeface="Tahoma" panose="020B0604030504040204" pitchFamily="34" charset="0"/>
              </a:rPr>
              <a:t>закупок</a:t>
            </a:r>
            <a:endParaRPr lang="ru-RU" altLang="ru-RU" sz="1400" b="1" dirty="0">
              <a:solidFill>
                <a:srgbClr val="FFFFFF"/>
              </a:solidFill>
              <a:latin typeface="Gilroy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59617" y="1052746"/>
            <a:ext cx="8369903" cy="4877079"/>
            <a:chOff x="259617" y="1052739"/>
            <a:chExt cx="8369903" cy="4877078"/>
          </a:xfrm>
        </p:grpSpPr>
        <p:sp>
          <p:nvSpPr>
            <p:cNvPr id="6" name="Freeform 161"/>
            <p:cNvSpPr>
              <a:spLocks/>
            </p:cNvSpPr>
            <p:nvPr/>
          </p:nvSpPr>
          <p:spPr bwMode="auto">
            <a:xfrm>
              <a:off x="8625254" y="5373691"/>
              <a:ext cx="0" cy="1587"/>
            </a:xfrm>
            <a:custGeom>
              <a:avLst/>
              <a:gdLst>
                <a:gd name="T0" fmla="*/ 0 w 3"/>
                <a:gd name="T1" fmla="*/ 0 h 1587"/>
                <a:gd name="T2" fmla="*/ 0 w 3"/>
                <a:gd name="T3" fmla="*/ 0 h 1587"/>
                <a:gd name="T4" fmla="*/ 0 w 3"/>
                <a:gd name="T5" fmla="*/ 0 h 1587"/>
                <a:gd name="T6" fmla="*/ 0 w 3"/>
                <a:gd name="T7" fmla="*/ 0 h 1587"/>
                <a:gd name="T8" fmla="*/ 0 w 3"/>
                <a:gd name="T9" fmla="*/ 0 h 1587"/>
                <a:gd name="T10" fmla="*/ 0 w 3"/>
                <a:gd name="T11" fmla="*/ 0 h 15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"/>
                <a:gd name="T19" fmla="*/ 0 h 1587"/>
                <a:gd name="T20" fmla="*/ 0 w 3"/>
                <a:gd name="T21" fmla="*/ 1587 h 15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" h="1587">
                  <a:moveTo>
                    <a:pt x="3" y="0"/>
                  </a:move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459" y="1484787"/>
              <a:ext cx="337441" cy="365561"/>
            </a:xfrm>
            <a:prstGeom prst="rect">
              <a:avLst/>
            </a:prstGeom>
          </p:spPr>
        </p:pic>
        <p:sp>
          <p:nvSpPr>
            <p:cNvPr id="8" name="Прямоугольник 7"/>
            <p:cNvSpPr/>
            <p:nvPr/>
          </p:nvSpPr>
          <p:spPr>
            <a:xfrm>
              <a:off x="259617" y="1052739"/>
              <a:ext cx="54484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b="1" dirty="0">
                  <a:solidFill>
                    <a:srgbClr val="DA5800"/>
                  </a:solidFill>
                  <a:latin typeface="Gilroy"/>
                  <a:ea typeface="Tahoma" panose="020B0604030504040204" pitchFamily="34" charset="0"/>
                  <a:cs typeface="Tahoma" panose="020B0604030504040204" pitchFamily="34" charset="0"/>
                </a:rPr>
                <a:t>Кредит на исполнение </a:t>
              </a:r>
              <a:r>
                <a:rPr lang="ru-RU" altLang="ru-RU" sz="1400" b="1" dirty="0" smtClean="0">
                  <a:solidFill>
                    <a:srgbClr val="DA5800"/>
                  </a:solidFill>
                  <a:latin typeface="Gilroy"/>
                  <a:ea typeface="Tahoma" panose="020B0604030504040204" pitchFamily="34" charset="0"/>
                  <a:cs typeface="Tahoma" panose="020B0604030504040204" pitchFamily="34" charset="0"/>
                </a:rPr>
                <a:t>контракта (</a:t>
              </a:r>
              <a:r>
                <a:rPr lang="ru-RU" altLang="ru-RU" sz="1400" b="1" dirty="0">
                  <a:solidFill>
                    <a:srgbClr val="DA5800"/>
                  </a:solidFill>
                  <a:latin typeface="Gilroy"/>
                  <a:ea typeface="Tahoma" panose="020B0604030504040204" pitchFamily="34" charset="0"/>
                  <a:cs typeface="Tahoma" panose="020B0604030504040204" pitchFamily="34" charset="0"/>
                </a:rPr>
                <a:t>Упрощенная </a:t>
              </a:r>
              <a:r>
                <a:rPr lang="ru-RU" altLang="ru-RU" sz="1400" b="1" dirty="0" smtClean="0">
                  <a:solidFill>
                    <a:srgbClr val="DA5800"/>
                  </a:solidFill>
                  <a:latin typeface="Gilroy"/>
                  <a:ea typeface="Tahoma" panose="020B0604030504040204" pitchFamily="34" charset="0"/>
                  <a:cs typeface="Tahoma" panose="020B0604030504040204" pitchFamily="34" charset="0"/>
                </a:rPr>
                <a:t>технология)</a:t>
              </a:r>
              <a:endParaRPr lang="ru-RU" altLang="ru-RU" sz="1400" b="1" dirty="0">
                <a:solidFill>
                  <a:srgbClr val="DA5800"/>
                </a:solidFill>
                <a:latin typeface="Gilroy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Подзаголовок 2"/>
            <p:cNvSpPr txBox="1">
              <a:spLocks/>
            </p:cNvSpPr>
            <p:nvPr/>
          </p:nvSpPr>
          <p:spPr>
            <a:xfrm>
              <a:off x="747845" y="1484787"/>
              <a:ext cx="7214071" cy="328941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eaLnBrk="1" hangingPunct="1"/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Сумма лимита – до 250 </a:t>
              </a:r>
              <a:r>
                <a:rPr lang="ru-RU" sz="14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млн.руб</a:t>
              </a:r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. </a:t>
              </a:r>
            </a:p>
          </p:txBody>
        </p:sp>
        <p:pic>
          <p:nvPicPr>
            <p:cNvPr id="10" name="Рисунок 9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458" y="1988840"/>
              <a:ext cx="332250" cy="360000"/>
            </a:xfrm>
            <a:prstGeom prst="rect">
              <a:avLst/>
            </a:prstGeom>
          </p:spPr>
        </p:pic>
        <p:sp>
          <p:nvSpPr>
            <p:cNvPr id="11" name="Текст 11"/>
            <p:cNvSpPr txBox="1">
              <a:spLocks/>
            </p:cNvSpPr>
            <p:nvPr/>
          </p:nvSpPr>
          <p:spPr bwMode="auto">
            <a:xfrm>
              <a:off x="747845" y="1988840"/>
              <a:ext cx="2771697" cy="276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/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Срок лимита – до 5 лет</a:t>
              </a:r>
            </a:p>
          </p:txBody>
        </p:sp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595" y="4869567"/>
              <a:ext cx="375026" cy="407414"/>
            </a:xfrm>
            <a:prstGeom prst="rect">
              <a:avLst/>
            </a:prstGeom>
          </p:spPr>
        </p:pic>
        <p:sp>
          <p:nvSpPr>
            <p:cNvPr id="14" name="Текст 13"/>
            <p:cNvSpPr txBox="1">
              <a:spLocks/>
            </p:cNvSpPr>
            <p:nvPr/>
          </p:nvSpPr>
          <p:spPr bwMode="auto">
            <a:xfrm>
              <a:off x="849742" y="2437439"/>
              <a:ext cx="166174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/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Залог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65665" y="3789033"/>
              <a:ext cx="580877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b="1" dirty="0">
                  <a:solidFill>
                    <a:srgbClr val="DA5800"/>
                  </a:solidFill>
                  <a:latin typeface="Gilroy"/>
                  <a:ea typeface="Tahoma" panose="020B0604030504040204" pitchFamily="34" charset="0"/>
                  <a:cs typeface="Tahoma" panose="020B0604030504040204" pitchFamily="34" charset="0"/>
                </a:rPr>
                <a:t>Кредит на исполнение контракта (по </a:t>
              </a:r>
              <a:r>
                <a:rPr lang="ru-RU" altLang="ru-RU" sz="1400" b="1" dirty="0" smtClean="0">
                  <a:solidFill>
                    <a:srgbClr val="DA5800"/>
                  </a:solidFill>
                  <a:latin typeface="Gilroy"/>
                  <a:ea typeface="Tahoma" panose="020B0604030504040204" pitchFamily="34" charset="0"/>
                  <a:cs typeface="Tahoma" panose="020B0604030504040204" pitchFamily="34" charset="0"/>
                </a:rPr>
                <a:t>стандартной </a:t>
              </a:r>
              <a:r>
                <a:rPr lang="ru-RU" altLang="ru-RU" sz="1400" b="1" dirty="0">
                  <a:solidFill>
                    <a:srgbClr val="DA5800"/>
                  </a:solidFill>
                  <a:latin typeface="Gilroy"/>
                  <a:ea typeface="Tahoma" panose="020B0604030504040204" pitchFamily="34" charset="0"/>
                  <a:cs typeface="Tahoma" panose="020B0604030504040204" pitchFamily="34" charset="0"/>
                </a:rPr>
                <a:t>технологии):</a:t>
              </a:r>
            </a:p>
          </p:txBody>
        </p:sp>
        <p:pic>
          <p:nvPicPr>
            <p:cNvPr id="16" name="Рисунок 15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459" y="3120815"/>
              <a:ext cx="331763" cy="359410"/>
            </a:xfrm>
            <a:prstGeom prst="rect">
              <a:avLst/>
            </a:prstGeom>
          </p:spPr>
        </p:pic>
        <p:sp>
          <p:nvSpPr>
            <p:cNvPr id="17" name="Текст 15"/>
            <p:cNvSpPr txBox="1">
              <a:spLocks/>
            </p:cNvSpPr>
            <p:nvPr/>
          </p:nvSpPr>
          <p:spPr bwMode="auto">
            <a:xfrm>
              <a:off x="832362" y="3179092"/>
              <a:ext cx="3831980" cy="234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/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Сокращенный перечень документов</a:t>
              </a:r>
            </a:p>
            <a:p>
              <a:pPr marL="0" indent="0"/>
              <a:r>
                <a:rPr lang="ru-RU" sz="15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ru-RU" sz="1500" kern="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404" y="4221081"/>
              <a:ext cx="337441" cy="365561"/>
            </a:xfrm>
            <a:prstGeom prst="rect">
              <a:avLst/>
            </a:prstGeom>
          </p:spPr>
        </p:pic>
        <p:sp>
          <p:nvSpPr>
            <p:cNvPr id="19" name="Подзаголовок 2"/>
            <p:cNvSpPr txBox="1">
              <a:spLocks/>
            </p:cNvSpPr>
            <p:nvPr/>
          </p:nvSpPr>
          <p:spPr>
            <a:xfrm>
              <a:off x="832362" y="4257701"/>
              <a:ext cx="7214071" cy="328941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/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Структура сделки не ограничена, обсуждается индивидуально</a:t>
              </a:r>
            </a:p>
          </p:txBody>
        </p:sp>
        <p:pic>
          <p:nvPicPr>
            <p:cNvPr id="20" name="Рисунок 19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082" y="5504678"/>
              <a:ext cx="331763" cy="359410"/>
            </a:xfrm>
            <a:prstGeom prst="rect">
              <a:avLst/>
            </a:prstGeom>
          </p:spPr>
        </p:pic>
        <p:sp>
          <p:nvSpPr>
            <p:cNvPr id="21" name="Текст 15"/>
            <p:cNvSpPr txBox="1">
              <a:spLocks/>
            </p:cNvSpPr>
            <p:nvPr/>
          </p:nvSpPr>
          <p:spPr bwMode="auto">
            <a:xfrm>
              <a:off x="854007" y="5438948"/>
              <a:ext cx="7775513" cy="490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/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Возможно применение Программы льготного кредитования субъектов МСП по ставке до 8,5% годовых (при условии соответствия требованиям программы)</a:t>
              </a:r>
            </a:p>
            <a:p>
              <a:pPr marL="0" indent="0"/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 </a:t>
              </a:r>
            </a:p>
          </p:txBody>
        </p:sp>
        <p:sp>
          <p:nvSpPr>
            <p:cNvPr id="22" name="Подзаголовок 2"/>
            <p:cNvSpPr txBox="1">
              <a:spLocks/>
            </p:cNvSpPr>
            <p:nvPr/>
          </p:nvSpPr>
          <p:spPr>
            <a:xfrm>
              <a:off x="849741" y="2722779"/>
              <a:ext cx="6094613" cy="326798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defRPr/>
              </a:pPr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70% обеспеченность имуществом</a:t>
              </a:r>
            </a:p>
          </p:txBody>
        </p:sp>
        <p:sp>
          <p:nvSpPr>
            <p:cNvPr id="23" name="Подзаголовок 2"/>
            <p:cNvSpPr txBox="1">
              <a:spLocks/>
            </p:cNvSpPr>
            <p:nvPr/>
          </p:nvSpPr>
          <p:spPr>
            <a:xfrm>
              <a:off x="814314" y="5124423"/>
              <a:ext cx="7214071" cy="328941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endParaRPr lang="ru-RU" sz="1500" kern="0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" name="Подзаголовок 2"/>
            <p:cNvSpPr txBox="1">
              <a:spLocks/>
            </p:cNvSpPr>
            <p:nvPr/>
          </p:nvSpPr>
          <p:spPr>
            <a:xfrm>
              <a:off x="849742" y="4887843"/>
              <a:ext cx="7214071" cy="328941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/>
              <a:r>
                <a:rPr lang="ru-RU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Допустимо финансирование без </a:t>
              </a:r>
              <a:r>
                <a:rPr lang="ru-RU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Gilroy" pitchFamily="50" charset="-52"/>
                </a:rPr>
                <a:t>залога</a:t>
              </a:r>
              <a:endPara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endParaRPr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9512" y="188640"/>
            <a:ext cx="3744416" cy="867128"/>
          </a:xfrm>
          <a:prstGeom prst="rect">
            <a:avLst/>
          </a:prstGeom>
        </p:spPr>
      </p:pic>
      <p:pic>
        <p:nvPicPr>
          <p:cNvPr id="25" name="4Asset 3@3x.png" descr="4Asset 3@3x.png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6876256" y="6021288"/>
            <a:ext cx="2016224" cy="619989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74623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kotlyarenkoaa\Desktop\Presentation_marketing_2018\mb\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" y="-1972"/>
            <a:ext cx="9144001" cy="683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228184" y="548681"/>
            <a:ext cx="1800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srgbClr val="FFFFFF"/>
                </a:solidFill>
                <a:latin typeface="Gilroy"/>
                <a:ea typeface="Tahoma" panose="020B0604030504040204" pitchFamily="34" charset="0"/>
                <a:cs typeface="Tahoma" panose="020B0604030504040204" pitchFamily="34" charset="0"/>
              </a:rPr>
              <a:t>Факторинг</a:t>
            </a:r>
            <a:endParaRPr lang="ru-RU" altLang="ru-RU" sz="1400" b="1" dirty="0">
              <a:solidFill>
                <a:srgbClr val="FFFFFF"/>
              </a:solidFill>
              <a:latin typeface="Gilroy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814314" y="5124431"/>
            <a:ext cx="7810940" cy="328941"/>
            <a:chOff x="814314" y="5124423"/>
            <a:chExt cx="7810940" cy="328941"/>
          </a:xfrm>
        </p:grpSpPr>
        <p:sp>
          <p:nvSpPr>
            <p:cNvPr id="6" name="Freeform 161"/>
            <p:cNvSpPr>
              <a:spLocks/>
            </p:cNvSpPr>
            <p:nvPr/>
          </p:nvSpPr>
          <p:spPr bwMode="auto">
            <a:xfrm>
              <a:off x="8625254" y="5373691"/>
              <a:ext cx="0" cy="1587"/>
            </a:xfrm>
            <a:custGeom>
              <a:avLst/>
              <a:gdLst>
                <a:gd name="T0" fmla="*/ 0 w 3"/>
                <a:gd name="T1" fmla="*/ 0 h 1587"/>
                <a:gd name="T2" fmla="*/ 0 w 3"/>
                <a:gd name="T3" fmla="*/ 0 h 1587"/>
                <a:gd name="T4" fmla="*/ 0 w 3"/>
                <a:gd name="T5" fmla="*/ 0 h 1587"/>
                <a:gd name="T6" fmla="*/ 0 w 3"/>
                <a:gd name="T7" fmla="*/ 0 h 1587"/>
                <a:gd name="T8" fmla="*/ 0 w 3"/>
                <a:gd name="T9" fmla="*/ 0 h 1587"/>
                <a:gd name="T10" fmla="*/ 0 w 3"/>
                <a:gd name="T11" fmla="*/ 0 h 15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"/>
                <a:gd name="T19" fmla="*/ 0 h 1587"/>
                <a:gd name="T20" fmla="*/ 0 w 3"/>
                <a:gd name="T21" fmla="*/ 1587 h 15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" h="1587">
                  <a:moveTo>
                    <a:pt x="3" y="0"/>
                  </a:move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" name="Подзаголовок 2"/>
            <p:cNvSpPr txBox="1">
              <a:spLocks/>
            </p:cNvSpPr>
            <p:nvPr/>
          </p:nvSpPr>
          <p:spPr>
            <a:xfrm>
              <a:off x="814314" y="5124423"/>
              <a:ext cx="7214071" cy="328941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endParaRPr lang="ru-RU" sz="1500" kern="0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5" name="Группа 53"/>
          <p:cNvGrpSpPr>
            <a:grpSpLocks/>
          </p:cNvGrpSpPr>
          <p:nvPr/>
        </p:nvGrpSpPr>
        <p:grpSpPr bwMode="auto">
          <a:xfrm>
            <a:off x="1271105" y="2564904"/>
            <a:ext cx="6697098" cy="3496659"/>
            <a:chOff x="963109" y="507062"/>
            <a:chExt cx="7950892" cy="4361732"/>
          </a:xfrm>
        </p:grpSpPr>
        <p:cxnSp>
          <p:nvCxnSpPr>
            <p:cNvPr id="26" name="Прямая со стрелкой 155"/>
            <p:cNvCxnSpPr>
              <a:cxnSpLocks noChangeShapeType="1"/>
            </p:cNvCxnSpPr>
            <p:nvPr/>
          </p:nvCxnSpPr>
          <p:spPr bwMode="auto">
            <a:xfrm rot="16200000" flipH="1">
              <a:off x="1603650" y="2010002"/>
              <a:ext cx="3015496" cy="1876349"/>
            </a:xfrm>
            <a:prstGeom prst="bentConnector3">
              <a:avLst>
                <a:gd name="adj1" fmla="val 99519"/>
              </a:avLst>
            </a:prstGeom>
            <a:noFill/>
            <a:ln w="28575" algn="ctr">
              <a:solidFill>
                <a:srgbClr val="0E2B8D"/>
              </a:solidFill>
              <a:prstDash val="sysDash"/>
              <a:miter lim="800000"/>
              <a:headEnd type="oval" w="med" len="med"/>
              <a:tailEnd type="triangle" w="med" len="med"/>
            </a:ln>
          </p:spPr>
        </p:cxnSp>
        <p:cxnSp>
          <p:nvCxnSpPr>
            <p:cNvPr id="27" name="Прямая со стрелкой 155"/>
            <p:cNvCxnSpPr>
              <a:cxnSpLocks noChangeShapeType="1"/>
            </p:cNvCxnSpPr>
            <p:nvPr/>
          </p:nvCxnSpPr>
          <p:spPr bwMode="auto">
            <a:xfrm flipV="1">
              <a:off x="3285134" y="1237187"/>
              <a:ext cx="3752698" cy="306"/>
            </a:xfrm>
            <a:prstGeom prst="straightConnector1">
              <a:avLst/>
            </a:prstGeom>
            <a:noFill/>
            <a:ln w="28575" algn="ctr">
              <a:solidFill>
                <a:srgbClr val="0E2B8D"/>
              </a:solidFill>
              <a:prstDash val="sysDash"/>
              <a:round/>
              <a:headEnd type="oval" w="med" len="med"/>
              <a:tailEnd type="triangle" w="med" len="med"/>
            </a:ln>
          </p:spPr>
        </p:cxnSp>
        <p:cxnSp>
          <p:nvCxnSpPr>
            <p:cNvPr id="28" name="Прямая со стрелкой 155"/>
            <p:cNvCxnSpPr>
              <a:cxnSpLocks noChangeShapeType="1"/>
            </p:cNvCxnSpPr>
            <p:nvPr/>
          </p:nvCxnSpPr>
          <p:spPr bwMode="auto">
            <a:xfrm rot="5400000">
              <a:off x="5669385" y="2254628"/>
              <a:ext cx="3015496" cy="1529500"/>
            </a:xfrm>
            <a:prstGeom prst="bentConnector3">
              <a:avLst>
                <a:gd name="adj1" fmla="val 99824"/>
              </a:avLst>
            </a:prstGeom>
            <a:noFill/>
            <a:ln w="28575" algn="ctr">
              <a:solidFill>
                <a:srgbClr val="FE6700"/>
              </a:solidFill>
              <a:prstDash val="sysDash"/>
              <a:miter lim="800000"/>
              <a:headEnd type="oval" w="med" len="med"/>
              <a:tailEnd type="triangle" w="med" len="med"/>
            </a:ln>
          </p:spPr>
        </p:cxnSp>
        <p:sp>
          <p:nvSpPr>
            <p:cNvPr id="29" name="Прямоугольник 28"/>
            <p:cNvSpPr/>
            <p:nvPr/>
          </p:nvSpPr>
          <p:spPr>
            <a:xfrm>
              <a:off x="7107190" y="980533"/>
              <a:ext cx="1707281" cy="431854"/>
            </a:xfrm>
            <a:prstGeom prst="rect">
              <a:avLst/>
            </a:prstGeom>
            <a:solidFill>
              <a:srgbClr val="285DAA"/>
            </a:solidFill>
            <a:ln>
              <a:solidFill>
                <a:srgbClr val="FE6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Покупатели</a:t>
              </a:r>
              <a:endParaRPr lang="ru-RU" sz="12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Овал 29"/>
            <p:cNvSpPr/>
            <p:nvPr/>
          </p:nvSpPr>
          <p:spPr>
            <a:xfrm>
              <a:off x="4882813" y="1061159"/>
              <a:ext cx="347707" cy="342942"/>
            </a:xfrm>
            <a:prstGeom prst="ellipse">
              <a:avLst/>
            </a:prstGeom>
            <a:solidFill>
              <a:srgbClr val="0023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31" name="Овал 30"/>
            <p:cNvSpPr/>
            <p:nvPr/>
          </p:nvSpPr>
          <p:spPr>
            <a:xfrm>
              <a:off x="7772450" y="2674040"/>
              <a:ext cx="347472" cy="342670"/>
            </a:xfrm>
            <a:prstGeom prst="ellipse">
              <a:avLst/>
            </a:prstGeom>
            <a:gradFill flip="none" rotWithShape="1">
              <a:gsLst>
                <a:gs pos="0">
                  <a:srgbClr val="FE6700">
                    <a:shade val="30000"/>
                    <a:satMod val="115000"/>
                  </a:srgbClr>
                </a:gs>
                <a:gs pos="50000">
                  <a:srgbClr val="FE6700">
                    <a:shade val="67500"/>
                    <a:satMod val="115000"/>
                  </a:srgbClr>
                </a:gs>
                <a:gs pos="100000">
                  <a:srgbClr val="FE67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</a:p>
          </p:txBody>
        </p:sp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119125" y="4249594"/>
              <a:ext cx="2154519" cy="6192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33" name="Овал 32"/>
            <p:cNvSpPr/>
            <p:nvPr/>
          </p:nvSpPr>
          <p:spPr>
            <a:xfrm>
              <a:off x="2005955" y="2606331"/>
              <a:ext cx="346120" cy="342942"/>
            </a:xfrm>
            <a:prstGeom prst="ellipse">
              <a:avLst/>
            </a:prstGeom>
            <a:solidFill>
              <a:srgbClr val="0023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cxnSp>
          <p:nvCxnSpPr>
            <p:cNvPr id="34" name="Прямая со стрелкой 155"/>
            <p:cNvCxnSpPr>
              <a:cxnSpLocks noChangeShapeType="1"/>
            </p:cNvCxnSpPr>
            <p:nvPr/>
          </p:nvCxnSpPr>
          <p:spPr bwMode="auto">
            <a:xfrm rot="16200000" flipH="1">
              <a:off x="739292" y="1557808"/>
              <a:ext cx="3632302" cy="2849271"/>
            </a:xfrm>
            <a:prstGeom prst="bentConnector3">
              <a:avLst>
                <a:gd name="adj1" fmla="val 99935"/>
              </a:avLst>
            </a:prstGeom>
            <a:noFill/>
            <a:ln w="28575" algn="ctr">
              <a:solidFill>
                <a:srgbClr val="0E2B8D"/>
              </a:solidFill>
              <a:prstDash val="sysDash"/>
              <a:miter lim="800000"/>
              <a:headEnd/>
              <a:tailEnd type="triangle" w="med" len="med"/>
            </a:ln>
          </p:spPr>
        </p:cxnSp>
        <p:sp>
          <p:nvSpPr>
            <p:cNvPr id="35" name="Овал 34"/>
            <p:cNvSpPr/>
            <p:nvPr/>
          </p:nvSpPr>
          <p:spPr>
            <a:xfrm>
              <a:off x="963109" y="3565297"/>
              <a:ext cx="347707" cy="342942"/>
            </a:xfrm>
            <a:prstGeom prst="ellipse">
              <a:avLst/>
            </a:prstGeom>
            <a:solidFill>
              <a:srgbClr val="0023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</a:t>
              </a:r>
            </a:p>
          </p:txBody>
        </p:sp>
        <p:sp>
          <p:nvSpPr>
            <p:cNvPr id="36" name="TextBox 43"/>
            <p:cNvSpPr txBox="1">
              <a:spLocks noChangeArrowheads="1"/>
            </p:cNvSpPr>
            <p:nvPr/>
          </p:nvSpPr>
          <p:spPr bwMode="auto">
            <a:xfrm>
              <a:off x="3423708" y="507062"/>
              <a:ext cx="3335772" cy="575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200" b="1" i="1" dirty="0">
                  <a:solidFill>
                    <a:srgbClr val="00239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Поставка </a:t>
              </a:r>
              <a:r>
                <a:rPr lang="ru-RU" sz="1200" b="1" i="1" dirty="0" smtClean="0">
                  <a:solidFill>
                    <a:srgbClr val="00239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товара </a:t>
              </a:r>
              <a:r>
                <a:rPr lang="ru-RU" sz="1200" b="1" i="1" dirty="0">
                  <a:solidFill>
                    <a:srgbClr val="00239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на условиях отсрочки платежа</a:t>
              </a:r>
            </a:p>
          </p:txBody>
        </p:sp>
        <p:sp>
          <p:nvSpPr>
            <p:cNvPr id="37" name="TextBox 51"/>
            <p:cNvSpPr txBox="1">
              <a:spLocks noChangeArrowheads="1"/>
            </p:cNvSpPr>
            <p:nvPr/>
          </p:nvSpPr>
          <p:spPr bwMode="auto">
            <a:xfrm>
              <a:off x="1334287" y="2949273"/>
              <a:ext cx="2034573" cy="9598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b="1" i="1" dirty="0">
                  <a:solidFill>
                    <a:srgbClr val="00239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Уступка банку денежных требований по поставке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52807" y="2924762"/>
              <a:ext cx="1535289" cy="117095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b="1" i="1" dirty="0">
                  <a:solidFill>
                    <a:srgbClr val="000000">
                      <a:lumMod val="75000"/>
                      <a:lumOff val="2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Финансирование </a:t>
              </a:r>
              <a:r>
                <a:rPr lang="ru-RU" sz="1100" b="1" i="1" dirty="0" smtClean="0">
                  <a:solidFill>
                    <a:srgbClr val="000000">
                      <a:lumMod val="75000"/>
                      <a:lumOff val="2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поставщика до 95% </a:t>
              </a:r>
              <a:r>
                <a:rPr lang="ru-RU" sz="1100" b="1" i="1" dirty="0">
                  <a:solidFill>
                    <a:srgbClr val="000000">
                      <a:lumMod val="75000"/>
                      <a:lumOff val="2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от суммы поставки </a:t>
              </a:r>
            </a:p>
          </p:txBody>
        </p:sp>
        <p:sp>
          <p:nvSpPr>
            <p:cNvPr id="39" name="Прямоугольник 72"/>
            <p:cNvSpPr>
              <a:spLocks noChangeArrowheads="1"/>
            </p:cNvSpPr>
            <p:nvPr/>
          </p:nvSpPr>
          <p:spPr bwMode="auto">
            <a:xfrm>
              <a:off x="7038919" y="3017544"/>
              <a:ext cx="1875082" cy="74864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b="1" i="1" dirty="0">
                  <a:solidFill>
                    <a:srgbClr val="FE67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Оплата за </a:t>
              </a:r>
              <a:r>
                <a:rPr lang="ru-RU" sz="1100" b="1" i="1" dirty="0" smtClean="0">
                  <a:solidFill>
                    <a:srgbClr val="FE67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поставленный товар</a:t>
              </a:r>
              <a:endParaRPr lang="ru-RU" sz="1100" b="1" i="1" dirty="0">
                <a:solidFill>
                  <a:srgbClr val="FE67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0" name="Прямая со стрелкой 155"/>
            <p:cNvCxnSpPr>
              <a:cxnSpLocks noChangeShapeType="1"/>
            </p:cNvCxnSpPr>
            <p:nvPr/>
          </p:nvCxnSpPr>
          <p:spPr bwMode="auto">
            <a:xfrm>
              <a:off x="1130808" y="1119000"/>
              <a:ext cx="555955" cy="0"/>
            </a:xfrm>
            <a:prstGeom prst="straightConnector1">
              <a:avLst/>
            </a:prstGeom>
            <a:noFill/>
            <a:ln w="28575" algn="ctr">
              <a:gradFill flip="none" rotWithShape="1"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13500000" scaled="1"/>
                <a:tileRect/>
              </a:gradFill>
              <a:prstDash val="sysDash"/>
              <a:round/>
              <a:headEnd type="none"/>
              <a:tailEnd type="oval" w="med" len="med"/>
            </a:ln>
          </p:spPr>
        </p:cxnSp>
        <p:cxnSp>
          <p:nvCxnSpPr>
            <p:cNvPr id="41" name="Прямая со стрелкой 155"/>
            <p:cNvCxnSpPr>
              <a:cxnSpLocks noChangeShapeType="1"/>
            </p:cNvCxnSpPr>
            <p:nvPr/>
          </p:nvCxnSpPr>
          <p:spPr bwMode="auto">
            <a:xfrm rot="16200000" flipV="1">
              <a:off x="2498088" y="2018877"/>
              <a:ext cx="2616519" cy="1597233"/>
            </a:xfrm>
            <a:prstGeom prst="bentConnector3">
              <a:avLst>
                <a:gd name="adj1" fmla="val 50000"/>
              </a:avLst>
            </a:prstGeom>
            <a:noFill/>
            <a:ln w="28575" algn="ctr">
              <a:solidFill>
                <a:schemeClr val="tx1">
                  <a:lumMod val="65000"/>
                  <a:lumOff val="35000"/>
                </a:schemeClr>
              </a:solidFill>
              <a:prstDash val="sysDash"/>
              <a:miter lim="800000"/>
              <a:headEnd type="oval"/>
              <a:tailEnd type="triangle" w="med" len="med"/>
            </a:ln>
          </p:spPr>
        </p:cxnSp>
        <p:sp>
          <p:nvSpPr>
            <p:cNvPr id="42" name="Овал 41"/>
            <p:cNvSpPr/>
            <p:nvPr/>
          </p:nvSpPr>
          <p:spPr>
            <a:xfrm>
              <a:off x="3771418" y="2656032"/>
              <a:ext cx="347707" cy="342942"/>
            </a:xfrm>
            <a:prstGeom prst="ellipse">
              <a:avLst/>
            </a:prstGeom>
            <a:gradFill>
              <a:gsLst>
                <a:gs pos="47000">
                  <a:schemeClr val="tx1">
                    <a:lumMod val="50000"/>
                    <a:lumOff val="50000"/>
                  </a:schemeClr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cxnSp>
          <p:nvCxnSpPr>
            <p:cNvPr id="43" name="Прямая со стрелкой 155"/>
            <p:cNvCxnSpPr>
              <a:cxnSpLocks noChangeShapeType="1"/>
            </p:cNvCxnSpPr>
            <p:nvPr/>
          </p:nvCxnSpPr>
          <p:spPr bwMode="auto">
            <a:xfrm rot="16200000" flipV="1">
              <a:off x="3228433" y="1636240"/>
              <a:ext cx="2616519" cy="2362508"/>
            </a:xfrm>
            <a:prstGeom prst="bentConnector3">
              <a:avLst>
                <a:gd name="adj1" fmla="val 69608"/>
              </a:avLst>
            </a:prstGeom>
            <a:noFill/>
            <a:ln w="28575" algn="ctr">
              <a:solidFill>
                <a:schemeClr val="tx1">
                  <a:lumMod val="65000"/>
                  <a:lumOff val="35000"/>
                </a:schemeClr>
              </a:solidFill>
              <a:prstDash val="sysDash"/>
              <a:miter lim="800000"/>
              <a:headEnd type="oval"/>
              <a:tailEnd type="triangle" w="med" len="med"/>
            </a:ln>
          </p:spPr>
        </p:cxnSp>
        <p:sp>
          <p:nvSpPr>
            <p:cNvPr id="44" name="Rectangle 3"/>
            <p:cNvSpPr>
              <a:spLocks noChangeArrowheads="1"/>
            </p:cNvSpPr>
            <p:nvPr/>
          </p:nvSpPr>
          <p:spPr bwMode="auto">
            <a:xfrm>
              <a:off x="4881224" y="2492662"/>
              <a:ext cx="2163250" cy="1245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b="1" i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Выплата остатка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b="1" i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полученных от </a:t>
              </a:r>
              <a:r>
                <a:rPr lang="ru-RU" sz="1100" b="1" i="1" dirty="0" smtClean="0">
                  <a:solidFill>
                    <a:srgbClr val="000000">
                      <a:lumMod val="65000"/>
                      <a:lumOff val="3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покупателей</a:t>
              </a:r>
              <a:endParaRPr lang="ru-RU" sz="1100" b="1" i="1" dirty="0">
                <a:solidFill>
                  <a:srgbClr val="000000">
                    <a:lumMod val="65000"/>
                    <a:lumOff val="3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b="1" i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денежных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b="1" i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средств за вычетом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b="1" i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суммы финансирования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100" b="1" i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 комиссий</a:t>
              </a:r>
            </a:p>
          </p:txBody>
        </p:sp>
        <p:sp>
          <p:nvSpPr>
            <p:cNvPr id="45" name="Овал 44"/>
            <p:cNvSpPr/>
            <p:nvPr/>
          </p:nvSpPr>
          <p:spPr>
            <a:xfrm>
              <a:off x="5160661" y="2125260"/>
              <a:ext cx="347708" cy="342942"/>
            </a:xfrm>
            <a:prstGeom prst="ellipse">
              <a:avLst/>
            </a:prstGeom>
            <a:gradFill>
              <a:gsLst>
                <a:gs pos="47000">
                  <a:schemeClr val="tx1">
                    <a:lumMod val="50000"/>
                    <a:lumOff val="50000"/>
                  </a:schemeClr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1712161" y="980533"/>
              <a:ext cx="1513085" cy="431853"/>
            </a:xfrm>
            <a:prstGeom prst="rect">
              <a:avLst/>
            </a:prstGeom>
            <a:solidFill>
              <a:srgbClr val="104BA0"/>
            </a:solidFill>
            <a:ln>
              <a:solidFill>
                <a:srgbClr val="0E2B8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400" b="1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Поставщик</a:t>
              </a:r>
              <a:endParaRPr lang="ru-RU" sz="14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7" name="Прямоугольник 46"/>
          <p:cNvSpPr/>
          <p:nvPr/>
        </p:nvSpPr>
        <p:spPr>
          <a:xfrm>
            <a:off x="583864" y="1725426"/>
            <a:ext cx="63810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b="1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финансирование без </a:t>
            </a:r>
            <a:r>
              <a:rPr lang="ru-RU" sz="1500" b="1" dirty="0" smtClean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залога</a:t>
            </a:r>
            <a:r>
              <a:rPr lang="ru-RU" sz="1500" b="1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500" b="1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500" b="1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защита от </a:t>
            </a:r>
            <a:r>
              <a:rPr lang="ru-RU" sz="1500" b="1" dirty="0" smtClean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рисков</a:t>
            </a:r>
            <a:r>
              <a:rPr lang="ru-RU" sz="1500" b="1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500" b="1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500" b="1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административное управление  дебиторской </a:t>
            </a:r>
            <a:r>
              <a:rPr lang="ru-RU" sz="1500" b="1" dirty="0" smtClean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задолженностью</a:t>
            </a:r>
            <a:endParaRPr lang="ru-RU" sz="1500" b="1" dirty="0">
              <a:solidFill>
                <a:srgbClr val="00239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 bwMode="auto">
          <a:xfrm>
            <a:off x="383930" y="980729"/>
            <a:ext cx="5196182" cy="672895"/>
          </a:xfrm>
          <a:prstGeom prst="roundRect">
            <a:avLst/>
          </a:prstGeom>
          <a:solidFill>
            <a:srgbClr val="FF9B57"/>
          </a:solidFill>
          <a:ln w="12700">
            <a:solidFill>
              <a:srgbClr val="FFFFFF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Комплекс услуг для поставщиков (производителей), </a:t>
            </a:r>
          </a:p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работающих на условиях отсрочки платежа, включает в себя:</a:t>
            </a:r>
            <a:endParaRPr lang="ru-RU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04" y="260648"/>
            <a:ext cx="3528392" cy="720972"/>
          </a:xfrm>
          <a:prstGeom prst="rect">
            <a:avLst/>
          </a:prstGeom>
        </p:spPr>
      </p:pic>
      <p:pic>
        <p:nvPicPr>
          <p:cNvPr id="49" name="4Asset 3@3x.png" descr="4Asset 3@3x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876256" y="6021288"/>
            <a:ext cx="2016224" cy="619989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67155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kotlyarenkoaa\Desktop\Presentation_marketing_2018\mb\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" y="-1972"/>
            <a:ext cx="9144001" cy="683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228184" y="548681"/>
            <a:ext cx="1800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srgbClr val="FFFFFF"/>
                </a:solidFill>
                <a:latin typeface="Gilroy"/>
                <a:ea typeface="Tahoma" panose="020B0604030504040204" pitchFamily="34" charset="0"/>
                <a:cs typeface="Tahoma" panose="020B0604030504040204" pitchFamily="34" charset="0"/>
              </a:rPr>
              <a:t>Факторинг</a:t>
            </a:r>
            <a:endParaRPr lang="ru-RU" altLang="ru-RU" sz="1400" b="1" dirty="0">
              <a:solidFill>
                <a:srgbClr val="FFFFFF"/>
              </a:solidFill>
              <a:latin typeface="Gilroy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814314" y="5124431"/>
            <a:ext cx="7810940" cy="328941"/>
            <a:chOff x="814314" y="5124423"/>
            <a:chExt cx="7810940" cy="328941"/>
          </a:xfrm>
        </p:grpSpPr>
        <p:sp>
          <p:nvSpPr>
            <p:cNvPr id="6" name="Freeform 161"/>
            <p:cNvSpPr>
              <a:spLocks/>
            </p:cNvSpPr>
            <p:nvPr/>
          </p:nvSpPr>
          <p:spPr bwMode="auto">
            <a:xfrm>
              <a:off x="8625254" y="5373691"/>
              <a:ext cx="0" cy="1587"/>
            </a:xfrm>
            <a:custGeom>
              <a:avLst/>
              <a:gdLst>
                <a:gd name="T0" fmla="*/ 0 w 3"/>
                <a:gd name="T1" fmla="*/ 0 h 1587"/>
                <a:gd name="T2" fmla="*/ 0 w 3"/>
                <a:gd name="T3" fmla="*/ 0 h 1587"/>
                <a:gd name="T4" fmla="*/ 0 w 3"/>
                <a:gd name="T5" fmla="*/ 0 h 1587"/>
                <a:gd name="T6" fmla="*/ 0 w 3"/>
                <a:gd name="T7" fmla="*/ 0 h 1587"/>
                <a:gd name="T8" fmla="*/ 0 w 3"/>
                <a:gd name="T9" fmla="*/ 0 h 1587"/>
                <a:gd name="T10" fmla="*/ 0 w 3"/>
                <a:gd name="T11" fmla="*/ 0 h 15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"/>
                <a:gd name="T19" fmla="*/ 0 h 1587"/>
                <a:gd name="T20" fmla="*/ 0 w 3"/>
                <a:gd name="T21" fmla="*/ 1587 h 15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" h="1587">
                  <a:moveTo>
                    <a:pt x="3" y="0"/>
                  </a:move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" name="Подзаголовок 2"/>
            <p:cNvSpPr txBox="1">
              <a:spLocks/>
            </p:cNvSpPr>
            <p:nvPr/>
          </p:nvSpPr>
          <p:spPr>
            <a:xfrm>
              <a:off x="814314" y="5124423"/>
              <a:ext cx="7214071" cy="328941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000" b="1">
                  <a:solidFill>
                    <a:srgbClr val="002395"/>
                  </a:solidFill>
                  <a:latin typeface="+mn-lt"/>
                  <a:ea typeface="+mn-ea"/>
                  <a:cs typeface="+mn-cs"/>
                </a:defRPr>
              </a:lvl1pPr>
              <a:lvl2pPr marL="179388" indent="277813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533400" indent="-17462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A5800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+mn-lt"/>
                </a:defRPr>
              </a:lvl3pPr>
              <a:lvl4pPr marL="901700" indent="-18891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2395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</a:defRPr>
              </a:lvl4pPr>
              <a:lvl5pPr marL="2109788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669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30241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813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938588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endParaRPr lang="ru-RU" sz="1500" kern="0" dirty="0">
                <a:solidFill>
                  <a:srgbClr val="00239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304066" y="1163935"/>
            <a:ext cx="868387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F26522"/>
                </a:solidFill>
                <a:latin typeface="Gilroy" pitchFamily="50" charset="-52"/>
              </a:rPr>
              <a:t>Преимущества:</a:t>
            </a:r>
            <a:endParaRPr lang="ru-RU" sz="1600" b="1" dirty="0">
              <a:solidFill>
                <a:srgbClr val="F26522"/>
              </a:solidFill>
              <a:latin typeface="Gilroy" pitchFamily="50" charset="-5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342900" lvl="1" indent="-342900" fontAlgn="base">
              <a:spcBef>
                <a:spcPct val="0"/>
              </a:spcBef>
              <a:spcAft>
                <a:spcPct val="0"/>
              </a:spcAft>
              <a:buAutoNum type="arabicPeriod"/>
              <a:defRPr/>
            </a:pP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Конкурентная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процентная ставка и прозрачные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тарифы</a:t>
            </a: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        2. </a:t>
            </a:r>
            <a:r>
              <a:rPr lang="ru-RU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Беззалоговое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финансирование</a:t>
            </a: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0" lvl="1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 startAt="4"/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           3.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Расчеты «день в день»: погашение финансирования </a:t>
            </a:r>
            <a:endParaRPr lang="ru-RU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           в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день оплаты покупателем </a:t>
            </a:r>
            <a:endParaRPr lang="ru-RU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               4.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Ускоренный анализ сделок по упрощенной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схеме</a:t>
            </a: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Gilroy" pitchFamily="50" charset="-5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	  5.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ilroy" pitchFamily="50" charset="-52"/>
              </a:rPr>
              <a:t>Финансирование по электронному документообороту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260647"/>
            <a:ext cx="3816424" cy="883803"/>
          </a:xfrm>
          <a:prstGeom prst="rect">
            <a:avLst/>
          </a:prstGeom>
        </p:spPr>
      </p:pic>
      <p:pic>
        <p:nvPicPr>
          <p:cNvPr id="9" name="4Asset 3@3x.png" descr="4Asset 3@3x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444208" y="5805264"/>
            <a:ext cx="2107551" cy="648072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4586551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иповой слайд-Промсвязьбанк">
  <a:themeElements>
    <a:clrScheme name="Типовой слайд-Промсвязьбанк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иповой слайд-Промсвязьбанк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иповой слайд-Промсвязьбанк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Типовой слайд-Промсвязьбанк">
  <a:themeElements>
    <a:clrScheme name="Типовой слайд-Промсвязьбанк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иповой слайд-Промсвязьбанк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иповой слайд-Промсвязьбанк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Типовой слайд-Промсвязьбанк">
  <a:themeElements>
    <a:clrScheme name="Типовой слайд-Промсвязьбанк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иповой слайд-Промсвязьбанк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иповой слайд-Промсвязьбанк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иповой слайд-Промсвязьбанк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иповой слайд-Промсвязьбанк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13028</TotalTime>
  <Words>570</Words>
  <Application>Microsoft Office PowerPoint</Application>
  <PresentationFormat>Экран (4:3)</PresentationFormat>
  <Paragraphs>131</Paragraphs>
  <Slides>10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3" baseType="lpstr">
      <vt:lpstr>Arial</vt:lpstr>
      <vt:lpstr>Calibri</vt:lpstr>
      <vt:lpstr>Gilroy</vt:lpstr>
      <vt:lpstr>Myriad Pro</vt:lpstr>
      <vt:lpstr>Tahoma</vt:lpstr>
      <vt:lpstr>Times New Roman</vt:lpstr>
      <vt:lpstr>Wingdings</vt:lpstr>
      <vt:lpstr>Тема Office</vt:lpstr>
      <vt:lpstr>Типовой слайд-Промсвязьбанк</vt:lpstr>
      <vt:lpstr>1_Типовой слайд-Промсвязьбанк</vt:lpstr>
      <vt:lpstr>2_Типовой слайд-Промсвязьбанк</vt:lpstr>
      <vt:lpstr>2_Тема Office</vt:lpstr>
      <vt:lpstr>CorelDRAW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Kotlyarenko Aleksandra Andreevna</dc:creator>
  <cp:lastModifiedBy>Zubareva Olesya Sergeevna</cp:lastModifiedBy>
  <cp:revision>417</cp:revision>
  <cp:lastPrinted>2019-12-03T14:40:50Z</cp:lastPrinted>
  <dcterms:created xsi:type="dcterms:W3CDTF">2018-05-03T09:33:40Z</dcterms:created>
  <dcterms:modified xsi:type="dcterms:W3CDTF">2020-06-16T12:35:02Z</dcterms:modified>
</cp:coreProperties>
</file>